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3.xml" ContentType="application/vnd.openxmlformats-officedocument.presentationml.notesSlide+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theme/themeOverride1.xml" ContentType="application/vnd.openxmlformats-officedocument.themeOverride+xml"/>
  <Override PartName="/ppt/embeddings/oleObject1.bin" ContentType="application/vnd.openxmlformats-officedocument.oleObject"/>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Override PartName="/ppt/charts/colors2.xml" ContentType="application/vnd.ms-office.chartcolorstyle+xml"/>
  <Override PartName="/ppt/charts/style2.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5" r:id="rId1"/>
  </p:sldMasterIdLst>
  <p:notesMasterIdLst>
    <p:notesMasterId r:id="rId16"/>
  </p:notesMasterIdLst>
  <p:sldIdLst>
    <p:sldId id="260" r:id="rId2"/>
    <p:sldId id="256" r:id="rId3"/>
    <p:sldId id="259" r:id="rId4"/>
    <p:sldId id="272" r:id="rId5"/>
    <p:sldId id="258" r:id="rId6"/>
    <p:sldId id="261" r:id="rId7"/>
    <p:sldId id="262" r:id="rId8"/>
    <p:sldId id="267" r:id="rId9"/>
    <p:sldId id="265" r:id="rId10"/>
    <p:sldId id="266" r:id="rId11"/>
    <p:sldId id="268" r:id="rId12"/>
    <p:sldId id="269" r:id="rId13"/>
    <p:sldId id="270" r:id="rId14"/>
    <p:sldId id="27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5580" autoAdjust="0"/>
    <p:restoredTop sz="86457" autoAdjust="0"/>
  </p:normalViewPr>
  <p:slideViewPr>
    <p:cSldViewPr snapToGrid="0">
      <p:cViewPr>
        <p:scale>
          <a:sx n="83" d="100"/>
          <a:sy n="83" d="100"/>
        </p:scale>
        <p:origin x="-144" y="-21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4" Type="http://schemas.microsoft.com/office/2011/relationships/chartStyle" Target="style1.xml"/><Relationship Id="rId1" Type="http://schemas.openxmlformats.org/officeDocument/2006/relationships/oleObject" Target="file:///\\tcefiles\users$\CTien\south%20sac\Sac%20BHC%20Grant%20Analysis%202010%20to%2015.xlsx" TargetMode="External"/><Relationship Id="rId2"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microsoft.com/office/2011/relationships/chartColorStyle" Target="colors2.xml"/><Relationship Id="rId4" Type="http://schemas.microsoft.com/office/2011/relationships/chartStyle" Target="style2.xml"/><Relationship Id="rId1" Type="http://schemas.openxmlformats.org/officeDocument/2006/relationships/oleObject" Target="file:///\\tcefiles\users$\CTien\south%20sac\Sac%20BHC%20Grant%20Analysis%202010%20to%2015.xlsx" TargetMode="External"/><Relationship Id="rId2"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495527181045304"/>
          <c:y val="0.274695427696766"/>
          <c:w val="0.939451936324052"/>
          <c:h val="0.45142674151377"/>
        </c:manualLayout>
      </c:layout>
      <c:barChart>
        <c:barDir val="bar"/>
        <c:grouping val="stacked"/>
        <c:varyColors val="0"/>
        <c:ser>
          <c:idx val="0"/>
          <c:order val="0"/>
          <c:spPr>
            <a:solidFill>
              <a:schemeClr val="accent1">
                <a:lumMod val="60000"/>
                <a:lumOff val="40000"/>
              </a:schemeClr>
            </a:solidFill>
            <a:ln>
              <a:noFill/>
            </a:ln>
            <a:effectLst/>
          </c:spPr>
          <c:invertIfNegative val="0"/>
          <c:dLbls>
            <c:dLbl>
              <c:idx val="0"/>
              <c:layout>
                <c:manualLayout>
                  <c:x val="-0.00383141762452107"/>
                  <c:y val="0.227538710771201"/>
                </c:manualLayout>
              </c:layout>
              <c:numFmt formatCode="&quot;$&quot;#,##0" sourceLinked="0"/>
              <c:spPr>
                <a:noFill/>
                <a:ln>
                  <a:noFill/>
                </a:ln>
                <a:effectLst/>
              </c:spPr>
              <c:txPr>
                <a:bodyPr rot="0" spcFirstLastPara="1" vertOverflow="clip" horzOverflow="clip" vert="horz" wrap="square" lIns="38100" tIns="19050" rIns="38100" bIns="19050" anchor="ctr" anchorCtr="1">
                  <a:spAutoFit/>
                </a:bodyPr>
                <a:lstStyle/>
                <a:p>
                  <a:pPr>
                    <a:defRPr sz="1200" b="0" i="0" u="none" strike="noStrike" kern="1200" baseline="0">
                      <a:solidFill>
                        <a:schemeClr val="dk1">
                          <a:lumMod val="65000"/>
                          <a:lumOff val="35000"/>
                        </a:schemeClr>
                      </a:solidFill>
                      <a:latin typeface="+mn-lt"/>
                      <a:ea typeface="+mn-ea"/>
                      <a:cs typeface="+mn-cs"/>
                    </a:defRPr>
                  </a:pPr>
                  <a:endParaRPr lang="en-US"/>
                </a:p>
              </c:txPr>
              <c:showLegendKey val="0"/>
              <c:showVal val="1"/>
              <c:showCatName val="0"/>
              <c:showSerName val="0"/>
              <c:showPercent val="0"/>
              <c:showBubbleSize val="0"/>
              <c:separator> </c:separator>
              <c:extLst xmlns:c16r2="http://schemas.microsoft.com/office/drawing/2015/06/chart">
                <c:ext xmlns:c16="http://schemas.microsoft.com/office/drawing/2014/chart" uri="{C3380CC4-5D6E-409C-BE32-E72D297353CC}">
                  <c16:uniqueId val="{00000000-D264-485A-9D2C-C3E3C3C2997F}"/>
                </c:ext>
                <c:ext xmlns:c15="http://schemas.microsoft.com/office/drawing/2012/chart" uri="{CE6537A1-D6FC-4f65-9D91-7224C49458BB}">
                  <c15:spPr xmlns:c15="http://schemas.microsoft.com/office/drawing/2012/chart">
                    <a:prstGeom prst="wedgeRectCallout">
                      <a:avLst/>
                    </a:prstGeom>
                    <a:noFill/>
                    <a:ln>
                      <a:noFill/>
                    </a:ln>
                  </c15:spPr>
                  <c15:layout/>
                </c:ext>
              </c:extLst>
            </c:dLbl>
            <c:numFmt formatCode="&quot;$&quot;#,##0" sourceLinked="0"/>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1200" b="0" i="0" u="none" strike="noStrike" kern="1200" baseline="0">
                    <a:solidFill>
                      <a:schemeClr val="dk1">
                        <a:lumMod val="65000"/>
                        <a:lumOff val="35000"/>
                      </a:schemeClr>
                    </a:solidFill>
                    <a:latin typeface="+mn-lt"/>
                    <a:ea typeface="+mn-ea"/>
                    <a:cs typeface="+mn-cs"/>
                  </a:defRPr>
                </a:pPr>
                <a:endParaRPr lang="en-US"/>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val>
            <c:numRef>
              <c:f>'Data for sample graphs'!$D$17</c:f>
              <c:numCache>
                <c:formatCode>_(* #,##0_);_(* \(#,##0\);_(* "-"??_);_(@_)</c:formatCode>
                <c:ptCount val="1"/>
                <c:pt idx="0">
                  <c:v>4.569255E6</c:v>
                </c:pt>
              </c:numCache>
            </c:numRef>
          </c:val>
          <c:extLst xmlns:c16r2="http://schemas.microsoft.com/office/drawing/2015/06/chart">
            <c:ext xmlns:c16="http://schemas.microsoft.com/office/drawing/2014/chart" uri="{C3380CC4-5D6E-409C-BE32-E72D297353CC}">
              <c16:uniqueId val="{00000001-D264-485A-9D2C-C3E3C3C2997F}"/>
            </c:ext>
          </c:extLst>
        </c:ser>
        <c:ser>
          <c:idx val="1"/>
          <c:order val="1"/>
          <c:spPr>
            <a:solidFill>
              <a:schemeClr val="accent1">
                <a:lumMod val="75000"/>
              </a:schemeClr>
            </a:solidFill>
            <a:ln>
              <a:noFill/>
            </a:ln>
            <a:effectLst/>
          </c:spPr>
          <c:invertIfNegative val="0"/>
          <c:dLbls>
            <c:dLbl>
              <c:idx val="0"/>
              <c:layout>
                <c:manualLayout>
                  <c:x val="-0.0140485312899106"/>
                  <c:y val="0.220095693779904"/>
                </c:manualLayout>
              </c:layout>
              <c:tx>
                <c:rich>
                  <a:bodyPr rot="0" spcFirstLastPara="1" vertOverflow="clip" horzOverflow="clip" vert="horz" wrap="square" lIns="38100" tIns="19050" rIns="38100" bIns="19050" anchor="ctr" anchorCtr="0">
                    <a:spAutoFit/>
                  </a:bodyPr>
                  <a:lstStyle/>
                  <a:p>
                    <a:pPr algn="l">
                      <a:defRPr sz="1200" b="0" i="0" u="none" strike="noStrike" kern="1200" baseline="0">
                        <a:solidFill>
                          <a:schemeClr val="dk1">
                            <a:lumMod val="65000"/>
                            <a:lumOff val="35000"/>
                          </a:schemeClr>
                        </a:solidFill>
                        <a:latin typeface="+mn-lt"/>
                        <a:ea typeface="+mn-ea"/>
                        <a:cs typeface="+mn-cs"/>
                      </a:defRPr>
                    </a:pPr>
                    <a:r>
                      <a:rPr lang="en-US"/>
                      <a:t>$4,143,196</a:t>
                    </a:r>
                  </a:p>
                </c:rich>
              </c:tx>
              <c:numFmt formatCode="&quot;$&quot;#,##0" sourceLinked="0"/>
              <c:spPr>
                <a:noFill/>
                <a:ln>
                  <a:noFill/>
                </a:ln>
                <a:effectLst/>
              </c:sp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D264-485A-9D2C-C3E3C3C2997F}"/>
                </c:ext>
                <c:ext xmlns:c15="http://schemas.microsoft.com/office/drawing/2012/chart" uri="{CE6537A1-D6FC-4f65-9D91-7224C49458BB}">
                  <c15:spPr xmlns:c15="http://schemas.microsoft.com/office/drawing/2012/chart">
                    <a:prstGeom prst="wedgeRectCallout">
                      <a:avLst/>
                    </a:prstGeom>
                    <a:noFill/>
                    <a:ln>
                      <a:noFill/>
                    </a:ln>
                  </c15:spPr>
                  <c15:layout/>
                </c:ext>
              </c:extLst>
            </c:dLbl>
            <c:spPr>
              <a:noFill/>
              <a:ln>
                <a:no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showLegendKey val="0"/>
            <c:showVal val="1"/>
            <c:showCatName val="1"/>
            <c:showSerName val="0"/>
            <c:showPercent val="0"/>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val>
            <c:numRef>
              <c:f>'Data for sample graphs'!$E$17</c:f>
              <c:numCache>
                <c:formatCode>_(* #,##0_);_(* \(#,##0\);_(* "-"??_);_(@_)</c:formatCode>
                <c:ptCount val="1"/>
                <c:pt idx="0">
                  <c:v>4.023196E6</c:v>
                </c:pt>
              </c:numCache>
            </c:numRef>
          </c:val>
          <c:extLst xmlns:c16r2="http://schemas.microsoft.com/office/drawing/2015/06/chart">
            <c:ext xmlns:c16="http://schemas.microsoft.com/office/drawing/2014/chart" uri="{C3380CC4-5D6E-409C-BE32-E72D297353CC}">
              <c16:uniqueId val="{00000003-D264-485A-9D2C-C3E3C3C2997F}"/>
            </c:ext>
          </c:extLst>
        </c:ser>
        <c:ser>
          <c:idx val="2"/>
          <c:order val="2"/>
          <c:spPr>
            <a:solidFill>
              <a:schemeClr val="accent1"/>
            </a:solidFill>
            <a:ln>
              <a:noFill/>
            </a:ln>
            <a:effectLst/>
          </c:spPr>
          <c:invertIfNegative val="0"/>
          <c:dLbls>
            <c:dLbl>
              <c:idx val="0"/>
              <c:layout>
                <c:manualLayout>
                  <c:x val="-0.00510855683269476"/>
                  <c:y val="0.221690464529254"/>
                </c:manualLayout>
              </c:layout>
              <c:numFmt formatCode="&quot;$&quot;#,##0" sourceLinked="0"/>
              <c:spPr>
                <a:noFill/>
                <a:ln>
                  <a:noFill/>
                </a:ln>
                <a:effectLst/>
              </c:spPr>
              <c:txPr>
                <a:bodyPr rot="0" spcFirstLastPara="1" vertOverflow="clip" horzOverflow="clip" vert="horz" wrap="square" lIns="38100" tIns="19050" rIns="38100" bIns="19050" anchor="ctr" anchorCtr="1">
                  <a:spAutoFit/>
                </a:bodyPr>
                <a:lstStyle/>
                <a:p>
                  <a:pPr>
                    <a:defRPr sz="1200" b="0" i="0" u="none" strike="noStrike" kern="1200" baseline="0">
                      <a:solidFill>
                        <a:schemeClr val="dk1">
                          <a:lumMod val="65000"/>
                          <a:lumOff val="35000"/>
                        </a:schemeClr>
                      </a:solidFill>
                      <a:latin typeface="+mn-lt"/>
                      <a:ea typeface="+mn-ea"/>
                      <a:cs typeface="+mn-cs"/>
                    </a:defRPr>
                  </a:pPr>
                  <a:endParaRPr lang="en-US"/>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D264-485A-9D2C-C3E3C3C2997F}"/>
                </c:ext>
                <c:ext xmlns:c15="http://schemas.microsoft.com/office/drawing/2012/chart" uri="{CE6537A1-D6FC-4f65-9D91-7224C49458BB}">
                  <c15:spPr xmlns:c15="http://schemas.microsoft.com/office/drawing/2012/chart">
                    <a:prstGeom prst="wedgeRectCallout">
                      <a:avLst/>
                    </a:prstGeom>
                    <a:noFill/>
                    <a:ln>
                      <a:noFill/>
                    </a:ln>
                  </c15:spPr>
                  <c15:layout/>
                </c:ext>
              </c:extLst>
            </c:dLbl>
            <c:spPr>
              <a:noFill/>
              <a:ln>
                <a:no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showLegendKey val="0"/>
            <c:showVal val="1"/>
            <c:showCatName val="1"/>
            <c:showSerName val="0"/>
            <c:showPercent val="0"/>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val>
            <c:numRef>
              <c:f>'Data for sample graphs'!$F$17</c:f>
              <c:numCache>
                <c:formatCode>_(* #,##0_);_(* \(#,##0\);_(* "-"??_);_(@_)</c:formatCode>
                <c:ptCount val="1"/>
                <c:pt idx="0">
                  <c:v>3.44931E6</c:v>
                </c:pt>
              </c:numCache>
            </c:numRef>
          </c:val>
          <c:extLst xmlns:c16r2="http://schemas.microsoft.com/office/drawing/2015/06/chart">
            <c:ext xmlns:c16="http://schemas.microsoft.com/office/drawing/2014/chart" uri="{C3380CC4-5D6E-409C-BE32-E72D297353CC}">
              <c16:uniqueId val="{00000005-D264-485A-9D2C-C3E3C3C2997F}"/>
            </c:ext>
          </c:extLst>
        </c:ser>
        <c:ser>
          <c:idx val="3"/>
          <c:order val="3"/>
          <c:spPr>
            <a:solidFill>
              <a:schemeClr val="accent1">
                <a:lumMod val="40000"/>
                <a:lumOff val="60000"/>
              </a:schemeClr>
            </a:solidFill>
            <a:ln>
              <a:noFill/>
            </a:ln>
            <a:effectLst/>
          </c:spPr>
          <c:invertIfNegative val="0"/>
          <c:dLbls>
            <c:dLbl>
              <c:idx val="0"/>
              <c:layout>
                <c:manualLayout>
                  <c:x val="-0.00383141762452107"/>
                  <c:y val="0.225411973024903"/>
                </c:manualLayout>
              </c:layout>
              <c:tx>
                <c:rich>
                  <a:bodyPr rot="0" spcFirstLastPara="1" vertOverflow="clip" horzOverflow="clip" vert="horz" wrap="square" lIns="38100" tIns="19050" rIns="38100" bIns="19050" anchor="ctr" anchorCtr="1">
                    <a:spAutoFit/>
                  </a:bodyPr>
                  <a:lstStyle/>
                  <a:p>
                    <a:pPr>
                      <a:defRPr sz="1200" b="0" i="0" u="none" strike="noStrike" kern="1200" baseline="0">
                        <a:solidFill>
                          <a:schemeClr val="dk1">
                            <a:lumMod val="65000"/>
                            <a:lumOff val="35000"/>
                          </a:schemeClr>
                        </a:solidFill>
                        <a:latin typeface="+mn-lt"/>
                        <a:ea typeface="+mn-ea"/>
                        <a:cs typeface="+mn-cs"/>
                      </a:defRPr>
                    </a:pPr>
                    <a:r>
                      <a:rPr lang="en-US" sz="1200"/>
                      <a:t>$3,383,785</a:t>
                    </a:r>
                    <a:endParaRPr lang="en-US"/>
                  </a:p>
                </c:rich>
              </c:tx>
              <c:numFmt formatCode="&quot;$&quot;#,##0" sourceLinked="0"/>
              <c:spPr>
                <a:noFill/>
                <a:ln>
                  <a:noFill/>
                </a:ln>
                <a:effectLst/>
              </c:spPr>
              <c:showLegendKey val="0"/>
              <c:showVal val="1"/>
              <c:showCatName val="0"/>
              <c:showSerName val="0"/>
              <c:showPercent val="0"/>
              <c:showBubbleSize val="0"/>
              <c:extLst>
                <c:ext xmlns:c15="http://schemas.microsoft.com/office/drawing/2012/chart" uri="{CE6537A1-D6FC-4f65-9D91-7224C49458BB}">
                  <c15:layout/>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1200" b="0" i="0" u="none" strike="noStrike" kern="1200" baseline="0">
                    <a:solidFill>
                      <a:schemeClr val="dk1">
                        <a:lumMod val="65000"/>
                        <a:lumOff val="35000"/>
                      </a:schemeClr>
                    </a:solidFill>
                    <a:latin typeface="+mn-lt"/>
                    <a:ea typeface="+mn-ea"/>
                    <a:cs typeface="+mn-cs"/>
                  </a:defRPr>
                </a:pPr>
                <a:endParaRPr lang="en-US"/>
              </a:p>
            </c:txPr>
            <c:showLegendKey val="0"/>
            <c:showVal val="1"/>
            <c:showCatName val="1"/>
            <c:showSerName val="0"/>
            <c:showPercent val="0"/>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val>
            <c:numRef>
              <c:f>'Data for sample graphs'!$G$17</c:f>
              <c:numCache>
                <c:formatCode>_(* #,##0_);_(* \(#,##0\);_(* "-"??_);_(@_)</c:formatCode>
                <c:ptCount val="1"/>
                <c:pt idx="0">
                  <c:v>3.348785E6</c:v>
                </c:pt>
              </c:numCache>
            </c:numRef>
          </c:val>
          <c:extLst xmlns:c16r2="http://schemas.microsoft.com/office/drawing/2015/06/chart">
            <c:ext xmlns:c16="http://schemas.microsoft.com/office/drawing/2014/chart" uri="{C3380CC4-5D6E-409C-BE32-E72D297353CC}">
              <c16:uniqueId val="{00000007-D264-485A-9D2C-C3E3C3C2997F}"/>
            </c:ext>
          </c:extLst>
        </c:ser>
        <c:ser>
          <c:idx val="4"/>
          <c:order val="4"/>
          <c:spPr>
            <a:solidFill>
              <a:schemeClr val="accent3">
                <a:lumMod val="75000"/>
              </a:schemeClr>
            </a:solidFill>
            <a:ln>
              <a:noFill/>
            </a:ln>
            <a:effectLst/>
          </c:spPr>
          <c:invertIfNegative val="0"/>
          <c:dLbls>
            <c:dLbl>
              <c:idx val="0"/>
              <c:layout>
                <c:manualLayout>
                  <c:x val="-0.00766283524904224"/>
                  <c:y val="0.230196662020118"/>
                </c:manualLayout>
              </c:layout>
              <c:tx>
                <c:rich>
                  <a:bodyPr rot="0" spcFirstLastPara="1" vertOverflow="clip" horzOverflow="clip" vert="horz" wrap="square" lIns="38100" tIns="19050" rIns="38100" bIns="19050" anchor="ctr" anchorCtr="1">
                    <a:spAutoFit/>
                  </a:bodyPr>
                  <a:lstStyle/>
                  <a:p>
                    <a:pPr>
                      <a:defRPr sz="1200" b="0" i="0" u="none" strike="noStrike" kern="1200" baseline="0">
                        <a:solidFill>
                          <a:schemeClr val="dk1">
                            <a:lumMod val="65000"/>
                            <a:lumOff val="35000"/>
                          </a:schemeClr>
                        </a:solidFill>
                        <a:latin typeface="+mn-lt"/>
                        <a:ea typeface="+mn-ea"/>
                        <a:cs typeface="+mn-cs"/>
                      </a:defRPr>
                    </a:pPr>
                    <a:r>
                      <a:rPr lang="en-US"/>
                      <a:t>$3,093,390</a:t>
                    </a:r>
                  </a:p>
                </c:rich>
              </c:tx>
              <c:numFmt formatCode="&quot;$&quot;#,##0" sourceLinked="0"/>
              <c:spPr>
                <a:noFill/>
                <a:ln>
                  <a:noFill/>
                </a:ln>
                <a:effectLst/>
              </c:sp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8-D264-485A-9D2C-C3E3C3C2997F}"/>
                </c:ext>
                <c:ext xmlns:c15="http://schemas.microsoft.com/office/drawing/2012/chart" uri="{CE6537A1-D6FC-4f65-9D91-7224C49458BB}">
                  <c15:spPr xmlns:c15="http://schemas.microsoft.com/office/drawing/2012/chart">
                    <a:prstGeom prst="wedgeRectCallout">
                      <a:avLst/>
                    </a:prstGeom>
                    <a:noFill/>
                    <a:ln>
                      <a:noFill/>
                    </a:ln>
                  </c15:spPr>
                  <c15:layout/>
                </c:ext>
              </c:extLst>
            </c:dLbl>
            <c:spPr>
              <a:noFill/>
              <a:ln>
                <a:no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showLegendKey val="0"/>
            <c:showVal val="1"/>
            <c:showCatName val="1"/>
            <c:showSerName val="0"/>
            <c:showPercent val="0"/>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val>
            <c:numRef>
              <c:f>'Data for sample graphs'!$H$17</c:f>
              <c:numCache>
                <c:formatCode>_(* #,##0_);_(* \(#,##0\);_(* "-"??_);_(@_)</c:formatCode>
                <c:ptCount val="1"/>
                <c:pt idx="0">
                  <c:v>3.06839E6</c:v>
                </c:pt>
              </c:numCache>
            </c:numRef>
          </c:val>
          <c:extLst xmlns:c16r2="http://schemas.microsoft.com/office/drawing/2015/06/chart">
            <c:ext xmlns:c16="http://schemas.microsoft.com/office/drawing/2014/chart" uri="{C3380CC4-5D6E-409C-BE32-E72D297353CC}">
              <c16:uniqueId val="{00000009-D264-485A-9D2C-C3E3C3C2997F}"/>
            </c:ext>
          </c:extLst>
        </c:ser>
        <c:ser>
          <c:idx val="5"/>
          <c:order val="5"/>
          <c:spPr>
            <a:solidFill>
              <a:schemeClr val="accent3">
                <a:lumMod val="60000"/>
                <a:lumOff val="40000"/>
              </a:schemeClr>
            </a:solidFill>
            <a:ln>
              <a:noFill/>
            </a:ln>
            <a:effectLst/>
          </c:spPr>
          <c:invertIfNegative val="0"/>
          <c:dLbls>
            <c:dLbl>
              <c:idx val="0"/>
              <c:layout>
                <c:manualLayout>
                  <c:x val="0.00410278638043674"/>
                  <c:y val="0.228907729502483"/>
                </c:manualLayout>
              </c:layout>
              <c:numFmt formatCode="&quot;$&quot;#,##0" sourceLinked="0"/>
              <c:spPr>
                <a:noFill/>
                <a:ln>
                  <a:noFill/>
                </a:ln>
                <a:effectLst/>
              </c:spPr>
              <c:txPr>
                <a:bodyPr rot="0" spcFirstLastPara="1" vertOverflow="clip" horzOverflow="clip" vert="horz" wrap="square" lIns="38100" tIns="19050" rIns="38100" bIns="19050" anchor="ctr" anchorCtr="1">
                  <a:spAutoFit/>
                </a:bodyPr>
                <a:lstStyle/>
                <a:p>
                  <a:pPr>
                    <a:defRPr sz="1200" b="0" i="0" u="none" strike="noStrike" kern="1200" baseline="0">
                      <a:solidFill>
                        <a:schemeClr val="dk1">
                          <a:lumMod val="65000"/>
                          <a:lumOff val="35000"/>
                        </a:schemeClr>
                      </a:solidFill>
                      <a:latin typeface="+mn-lt"/>
                      <a:ea typeface="+mn-ea"/>
                      <a:cs typeface="+mn-cs"/>
                    </a:defRPr>
                  </a:pPr>
                  <a:endParaRPr lang="en-US"/>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A-D264-485A-9D2C-C3E3C3C2997F}"/>
                </c:ext>
                <c:ext xmlns:c15="http://schemas.microsoft.com/office/drawing/2012/chart" uri="{CE6537A1-D6FC-4f65-9D91-7224C49458BB}">
                  <c15:spPr xmlns:c15="http://schemas.microsoft.com/office/drawing/2012/chart">
                    <a:prstGeom prst="wedgeRectCallout">
                      <a:avLst/>
                    </a:prstGeom>
                    <a:noFill/>
                    <a:ln>
                      <a:noFill/>
                    </a:ln>
                  </c15:spPr>
                  <c15:layout/>
                </c:ext>
              </c:extLst>
            </c:dLbl>
            <c:numFmt formatCode="&quot;$&quot;#,##0" sourceLinked="0"/>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val>
            <c:numRef>
              <c:f>'Data for sample graphs'!$I$17</c:f>
              <c:numCache>
                <c:formatCode>_(* #,##0_);_(* \(#,##0\);_(* "-"??_);_(@_)</c:formatCode>
                <c:ptCount val="1"/>
                <c:pt idx="0">
                  <c:v>2.6497E6</c:v>
                </c:pt>
              </c:numCache>
            </c:numRef>
          </c:val>
          <c:extLst xmlns:c16r2="http://schemas.microsoft.com/office/drawing/2015/06/chart">
            <c:ext xmlns:c16="http://schemas.microsoft.com/office/drawing/2014/chart" uri="{C3380CC4-5D6E-409C-BE32-E72D297353CC}">
              <c16:uniqueId val="{0000000B-D264-485A-9D2C-C3E3C3C2997F}"/>
            </c:ext>
          </c:extLst>
        </c:ser>
        <c:ser>
          <c:idx val="6"/>
          <c:order val="6"/>
          <c:spPr>
            <a:solidFill>
              <a:schemeClr val="accent3"/>
            </a:solidFill>
            <a:ln>
              <a:noFill/>
            </a:ln>
            <a:effectLst/>
          </c:spPr>
          <c:invertIfNegative val="0"/>
          <c:dLbls>
            <c:dLbl>
              <c:idx val="0"/>
              <c:layout>
                <c:manualLayout>
                  <c:x val="-0.0280970625798212"/>
                  <c:y val="-0.287831820065554"/>
                </c:manualLayout>
              </c:layout>
              <c:numFmt formatCode="&quot;$&quot;#,##0" sourceLinked="0"/>
              <c:spPr>
                <a:solidFill>
                  <a:sysClr val="window" lastClr="FFFFFF"/>
                </a:solidFill>
                <a:ln w="9525" cap="flat" cmpd="sng" algn="ctr">
                  <a:solidFill>
                    <a:sysClr val="windowText" lastClr="000000">
                      <a:lumMod val="25000"/>
                      <a:lumOff val="75000"/>
                    </a:sysClr>
                  </a:solidFill>
                  <a:prstDash val="solid"/>
                  <a:round/>
                  <a:headEnd type="none" w="med" len="med"/>
                  <a:tailEnd type="none" w="med" len="med"/>
                </a:ln>
                <a:effectLst/>
              </c:spPr>
              <c:txPr>
                <a:bodyPr rot="0" spcFirstLastPara="1" vertOverflow="clip" horzOverflow="clip" vert="horz" wrap="square" lIns="38100" tIns="19050" rIns="38100" bIns="19050" anchor="ctr" anchorCtr="1">
                  <a:spAutoFit/>
                </a:bodyPr>
                <a:lstStyle/>
                <a:p>
                  <a:pPr>
                    <a:defRPr sz="1200" b="0" i="0" u="none" strike="noStrike" kern="1200" baseline="0">
                      <a:solidFill>
                        <a:schemeClr val="dk1">
                          <a:lumMod val="65000"/>
                          <a:lumOff val="35000"/>
                        </a:schemeClr>
                      </a:solidFill>
                      <a:latin typeface="+mn-lt"/>
                      <a:ea typeface="+mn-ea"/>
                      <a:cs typeface="+mn-cs"/>
                    </a:defRPr>
                  </a:pPr>
                  <a:endParaRPr lang="en-US"/>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C-D264-485A-9D2C-C3E3C3C2997F}"/>
                </c:ext>
                <c:ext xmlns:c15="http://schemas.microsoft.com/office/drawing/2012/chart" uri="{CE6537A1-D6FC-4f65-9D91-7224C49458BB}">
                  <c15:spPr xmlns:c15="http://schemas.microsoft.com/office/drawing/2012/chart">
                    <a:prstGeom prst="wedgeRectCallout">
                      <a:avLst>
                        <a:gd name="adj1" fmla="val 21232"/>
                        <a:gd name="adj2" fmla="val 123305"/>
                      </a:avLst>
                    </a:prstGeom>
                    <a:noFill/>
                    <a:ln>
                      <a:noFill/>
                    </a:ln>
                  </c15:spPr>
                  <c15:layout/>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showLegendKey val="0"/>
            <c:showVal val="1"/>
            <c:showCatName val="1"/>
            <c:showSerName val="0"/>
            <c:showPercent val="0"/>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val>
            <c:numRef>
              <c:f>'Data for sample graphs'!$J$17</c:f>
              <c:numCache>
                <c:formatCode>_(* #,##0_);_(* \(#,##0\);_(* "-"??_);_(@_)</c:formatCode>
                <c:ptCount val="1"/>
                <c:pt idx="0">
                  <c:v>1.217034E6</c:v>
                </c:pt>
              </c:numCache>
            </c:numRef>
          </c:val>
          <c:extLst xmlns:c16r2="http://schemas.microsoft.com/office/drawing/2015/06/chart">
            <c:ext xmlns:c16="http://schemas.microsoft.com/office/drawing/2014/chart" uri="{C3380CC4-5D6E-409C-BE32-E72D297353CC}">
              <c16:uniqueId val="{0000000D-D264-485A-9D2C-C3E3C3C2997F}"/>
            </c:ext>
          </c:extLst>
        </c:ser>
        <c:ser>
          <c:idx val="7"/>
          <c:order val="7"/>
          <c:spPr>
            <a:solidFill>
              <a:schemeClr val="accent3">
                <a:lumMod val="40000"/>
                <a:lumOff val="60000"/>
              </a:schemeClr>
            </a:solidFill>
            <a:ln>
              <a:noFill/>
            </a:ln>
            <a:effectLst/>
          </c:spPr>
          <c:invertIfNegative val="0"/>
          <c:dLbls>
            <c:dLbl>
              <c:idx val="0"/>
              <c:layout>
                <c:manualLayout>
                  <c:x val="-0.0127713920817369"/>
                  <c:y val="0.343781788042045"/>
                </c:manualLayout>
              </c:layout>
              <c:tx>
                <c:rich>
                  <a:bodyPr rot="0" spcFirstLastPara="1" vertOverflow="clip" horzOverflow="clip" vert="horz" wrap="square" lIns="38100" tIns="19050" rIns="38100" bIns="19050" anchor="ctr" anchorCtr="1">
                    <a:spAutoFit/>
                  </a:bodyPr>
                  <a:lstStyle/>
                  <a:p>
                    <a:pPr>
                      <a:defRPr sz="1200" b="0" i="0" u="none" strike="noStrike" kern="1200" baseline="0">
                        <a:solidFill>
                          <a:schemeClr val="dk1">
                            <a:lumMod val="65000"/>
                            <a:lumOff val="35000"/>
                          </a:schemeClr>
                        </a:solidFill>
                        <a:latin typeface="+mn-lt"/>
                        <a:ea typeface="+mn-ea"/>
                        <a:cs typeface="+mn-cs"/>
                      </a:defRPr>
                    </a:pPr>
                    <a:r>
                      <a:rPr lang="en-US" sz="1200"/>
                      <a:t>$523,625</a:t>
                    </a:r>
                    <a:endParaRPr lang="en-US"/>
                  </a:p>
                </c:rich>
              </c:tx>
              <c:numFmt formatCode="&quot;$&quot;#,##0" sourceLinked="0"/>
              <c:spPr>
                <a:solidFill>
                  <a:sysClr val="window" lastClr="FFFFFF"/>
                </a:solidFill>
                <a:ln>
                  <a:solidFill>
                    <a:sysClr val="windowText" lastClr="000000">
                      <a:lumMod val="25000"/>
                      <a:lumOff val="75000"/>
                    </a:sysClr>
                  </a:solidFill>
                </a:ln>
                <a:effectLst/>
              </c:spPr>
              <c:showLegendKey val="0"/>
              <c:showVal val="1"/>
              <c:showCatName val="0"/>
              <c:showSerName val="0"/>
              <c:showPercent val="0"/>
              <c:showBubbleSize val="0"/>
              <c:extLst>
                <c:ext xmlns:c15="http://schemas.microsoft.com/office/drawing/2012/chart" uri="{CE6537A1-D6FC-4f65-9D91-7224C49458BB}">
                  <c15:layout/>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1200" b="0" i="0" u="none" strike="noStrike" kern="1200" baseline="0">
                    <a:solidFill>
                      <a:schemeClr val="dk1">
                        <a:lumMod val="65000"/>
                        <a:lumOff val="35000"/>
                      </a:schemeClr>
                    </a:solidFill>
                    <a:latin typeface="+mn-lt"/>
                    <a:ea typeface="+mn-ea"/>
                    <a:cs typeface="+mn-cs"/>
                  </a:defRPr>
                </a:pPr>
                <a:endParaRPr lang="en-US"/>
              </a:p>
            </c:txPr>
            <c:showLegendKey val="0"/>
            <c:showVal val="1"/>
            <c:showCatName val="1"/>
            <c:showSerName val="0"/>
            <c:showPercent val="0"/>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val>
            <c:numRef>
              <c:f>'Data for sample graphs'!$K$17</c:f>
              <c:numCache>
                <c:formatCode>_(* #,##0_);_(* \(#,##0\);_(* "-"??_);_(@_)</c:formatCode>
                <c:ptCount val="1"/>
                <c:pt idx="0">
                  <c:v>523625.0</c:v>
                </c:pt>
              </c:numCache>
            </c:numRef>
          </c:val>
          <c:extLst xmlns:c16r2="http://schemas.microsoft.com/office/drawing/2015/06/chart">
            <c:ext xmlns:c16="http://schemas.microsoft.com/office/drawing/2014/chart" uri="{C3380CC4-5D6E-409C-BE32-E72D297353CC}">
              <c16:uniqueId val="{0000000F-D264-485A-9D2C-C3E3C3C2997F}"/>
            </c:ext>
          </c:extLst>
        </c:ser>
        <c:ser>
          <c:idx val="8"/>
          <c:order val="8"/>
          <c:spPr>
            <a:solidFill>
              <a:schemeClr val="tx1"/>
            </a:solidFill>
            <a:ln>
              <a:noFill/>
            </a:ln>
            <a:effectLst/>
          </c:spPr>
          <c:invertIfNegative val="0"/>
          <c:dLbls>
            <c:dLbl>
              <c:idx val="0"/>
              <c:layout>
                <c:manualLayout>
                  <c:x val="0.0102171136653893"/>
                  <c:y val="-0.440191387559809"/>
                </c:manualLayout>
              </c:layout>
              <c:tx>
                <c:rich>
                  <a:bodyPr rot="0" spcFirstLastPara="1" vertOverflow="clip" horzOverflow="clip" vert="horz" wrap="square" lIns="38100" tIns="19050" rIns="38100" bIns="19050" anchor="ctr" anchorCtr="1">
                    <a:spAutoFit/>
                  </a:bodyPr>
                  <a:lstStyle/>
                  <a:p>
                    <a:pPr>
                      <a:defRPr sz="1200" b="0" i="0" u="none" strike="noStrike" kern="1200" baseline="0">
                        <a:solidFill>
                          <a:schemeClr val="dk1">
                            <a:lumMod val="65000"/>
                            <a:lumOff val="35000"/>
                          </a:schemeClr>
                        </a:solidFill>
                        <a:latin typeface="+mn-lt"/>
                        <a:ea typeface="+mn-ea"/>
                        <a:cs typeface="+mn-cs"/>
                      </a:defRPr>
                    </a:pPr>
                    <a:r>
                      <a:rPr lang="en-US"/>
                      <a:t>$247,000</a:t>
                    </a:r>
                  </a:p>
                </c:rich>
              </c:tx>
              <c:numFmt formatCode="&quot;$&quot;#,##0" sourceLinked="0"/>
              <c:spPr>
                <a:solidFill>
                  <a:sysClr val="window" lastClr="FFFFFF"/>
                </a:solidFill>
                <a:ln w="9525" cap="flat" cmpd="sng" algn="ctr">
                  <a:solidFill>
                    <a:sysClr val="windowText" lastClr="000000">
                      <a:lumMod val="25000"/>
                      <a:lumOff val="75000"/>
                    </a:sysClr>
                  </a:solidFill>
                  <a:prstDash val="solid"/>
                  <a:round/>
                  <a:headEnd type="none" w="med" len="med"/>
                  <a:tailEnd type="none" w="med" len="med"/>
                </a:ln>
                <a:effectLst/>
              </c:sp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0-D264-485A-9D2C-C3E3C3C2997F}"/>
                </c:ext>
                <c:ext xmlns:c15="http://schemas.microsoft.com/office/drawing/2012/chart" uri="{CE6537A1-D6FC-4f65-9D91-7224C49458BB}">
                  <c15:spPr xmlns:c15="http://schemas.microsoft.com/office/drawing/2012/chart">
                    <a:prstGeom prst="wedgeRectCallout">
                      <a:avLst>
                        <a:gd name="adj1" fmla="val -24200"/>
                        <a:gd name="adj2" fmla="val 274936"/>
                      </a:avLst>
                    </a:prstGeom>
                    <a:noFill/>
                    <a:ln>
                      <a:noFill/>
                    </a:ln>
                  </c15:spPr>
                  <c15:layout/>
                </c:ext>
              </c:extLst>
            </c:dLbl>
            <c:numFmt formatCode="&quot;$&quot;#,##0" sourceLinked="0"/>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val>
            <c:numRef>
              <c:f>'Data for sample graphs'!$L$17</c:f>
              <c:numCache>
                <c:formatCode>_(* #,##0_);_(* \(#,##0\);_(* "-"??_);_(@_)</c:formatCode>
                <c:ptCount val="1"/>
                <c:pt idx="0">
                  <c:v>55500.0</c:v>
                </c:pt>
              </c:numCache>
            </c:numRef>
          </c:val>
          <c:extLst xmlns:c16r2="http://schemas.microsoft.com/office/drawing/2015/06/chart">
            <c:ext xmlns:c16="http://schemas.microsoft.com/office/drawing/2014/chart" uri="{C3380CC4-5D6E-409C-BE32-E72D297353CC}">
              <c16:uniqueId val="{00000011-D264-485A-9D2C-C3E3C3C2997F}"/>
            </c:ext>
          </c:extLst>
        </c:ser>
        <c:dLbls>
          <c:showLegendKey val="0"/>
          <c:showVal val="1"/>
          <c:showCatName val="0"/>
          <c:showSerName val="0"/>
          <c:showPercent val="0"/>
          <c:showBubbleSize val="0"/>
        </c:dLbls>
        <c:gapWidth val="25"/>
        <c:overlap val="100"/>
        <c:axId val="-2131678184"/>
        <c:axId val="-2131408200"/>
      </c:barChart>
      <c:catAx>
        <c:axId val="-2131678184"/>
        <c:scaling>
          <c:orientation val="minMax"/>
        </c:scaling>
        <c:delete val="1"/>
        <c:axPos val="l"/>
        <c:numFmt formatCode="General" sourceLinked="1"/>
        <c:majorTickMark val="none"/>
        <c:minorTickMark val="none"/>
        <c:tickLblPos val="nextTo"/>
        <c:crossAx val="-2131408200"/>
        <c:crosses val="autoZero"/>
        <c:auto val="1"/>
        <c:lblAlgn val="ctr"/>
        <c:lblOffset val="100"/>
        <c:noMultiLvlLbl val="0"/>
      </c:catAx>
      <c:valAx>
        <c:axId val="-2131408200"/>
        <c:scaling>
          <c:orientation val="minMax"/>
          <c:max val="2.3E7"/>
          <c:min val="0.0"/>
        </c:scaling>
        <c:delete val="1"/>
        <c:axPos val="b"/>
        <c:numFmt formatCode="_(* #,##0_);_(* \(#,##0\);_(* &quot;-&quot;??_);_(@_)" sourceLinked="1"/>
        <c:majorTickMark val="none"/>
        <c:minorTickMark val="none"/>
        <c:tickLblPos val="nextTo"/>
        <c:crossAx val="-21316781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800" b="1" i="0" baseline="0">
                <a:effectLst/>
              </a:rPr>
              <a:t>Sac BHC Grants Issued from 2010 through March 2016</a:t>
            </a:r>
            <a:endParaRPr lang="en-US" b="1">
              <a:effectLst/>
            </a:endParaRPr>
          </a:p>
        </c:rich>
      </c:tx>
      <c:layout>
        <c:manualLayout>
          <c:xMode val="edge"/>
          <c:yMode val="edge"/>
          <c:x val="0.249760852321509"/>
          <c:y val="0.0121808440794818"/>
        </c:manualLayout>
      </c:layout>
      <c:overlay val="0"/>
      <c:spPr>
        <a:noFill/>
        <a:ln>
          <a:noFill/>
        </a:ln>
        <a:effectLst/>
      </c:spPr>
    </c:title>
    <c:autoTitleDeleted val="0"/>
    <c:plotArea>
      <c:layout>
        <c:manualLayout>
          <c:layoutTarget val="inner"/>
          <c:xMode val="edge"/>
          <c:yMode val="edge"/>
          <c:x val="0.0339727534058243"/>
          <c:y val="0.0712434691745037"/>
          <c:w val="0.802904111769444"/>
          <c:h val="0.880275302577774"/>
        </c:manualLayout>
      </c:layout>
      <c:barChart>
        <c:barDir val="bar"/>
        <c:grouping val="clustered"/>
        <c:varyColors val="0"/>
        <c:ser>
          <c:idx val="0"/>
          <c:order val="0"/>
          <c:spPr>
            <a:solidFill>
              <a:schemeClr val="accent1"/>
            </a:solidFill>
            <a:ln>
              <a:noFill/>
            </a:ln>
            <a:effectLst/>
          </c:spPr>
          <c:invertIfNegative val="0"/>
          <c:dPt>
            <c:idx val="0"/>
            <c:invertIfNegative val="0"/>
            <c:bubble3D val="0"/>
          </c:dPt>
          <c:dPt>
            <c:idx val="2"/>
            <c:invertIfNegative val="0"/>
            <c:bubble3D val="0"/>
          </c:dPt>
          <c:dLbls>
            <c:dLbl>
              <c:idx val="0"/>
              <c:delete val="1"/>
              <c:extLst>
                <c:ext xmlns:c15="http://schemas.microsoft.com/office/drawing/2012/chart" uri="{CE6537A1-D6FC-4f65-9D91-7224C49458BB}"/>
              </c:extLst>
            </c:dLbl>
            <c:dLbl>
              <c:idx val="2"/>
              <c:delete val="1"/>
              <c:extLst>
                <c:ext xmlns:c15="http://schemas.microsoft.com/office/drawing/2012/chart" uri="{CE6537A1-D6FC-4f65-9D91-7224C49458BB}"/>
              </c:extLst>
            </c:dLbl>
            <c:dLbl>
              <c:idx val="3"/>
              <c:delete val="1"/>
              <c:extLst>
                <c:ext xmlns:c15="http://schemas.microsoft.com/office/drawing/2012/chart" uri="{CE6537A1-D6FC-4f65-9D91-7224C49458BB}"/>
              </c:extLst>
            </c:dLbl>
            <c:dLbl>
              <c:idx val="8"/>
              <c:layout/>
              <c:tx>
                <c:rich>
                  <a:bodyPr/>
                  <a:lstStyle/>
                  <a:p>
                    <a:r>
                      <a:rPr lang="en-US"/>
                      <a:t>$2,655,000</a:t>
                    </a:r>
                  </a:p>
                </c:rich>
              </c:tx>
              <c:dLblPos val="outEnd"/>
              <c:showLegendKey val="0"/>
              <c:showVal val="1"/>
              <c:showCatName val="0"/>
              <c:showSerName val="0"/>
              <c:showPercent val="0"/>
              <c:showBubbleSize val="0"/>
              <c:extLst>
                <c:ext xmlns:c15="http://schemas.microsoft.com/office/drawing/2012/chart" uri="{CE6537A1-D6FC-4f65-9D91-7224C49458BB}">
                  <c15:layout/>
                </c:ext>
              </c:extLst>
            </c:dLbl>
            <c:dLbl>
              <c:idx val="9"/>
              <c:layout/>
              <c:tx>
                <c:rich>
                  <a:bodyPr/>
                  <a:lstStyle/>
                  <a:p>
                    <a:r>
                      <a:rPr lang="en-US"/>
                      <a:t>$3,981,696</a:t>
                    </a:r>
                  </a:p>
                </c:rich>
              </c:tx>
              <c:dLblPos val="outEnd"/>
              <c:showLegendKey val="0"/>
              <c:showVal val="1"/>
              <c:showCatName val="0"/>
              <c:showSerName val="0"/>
              <c:showPercent val="0"/>
              <c:showBubbleSize val="0"/>
              <c:extLst>
                <c:ext xmlns:c15="http://schemas.microsoft.com/office/drawing/2012/chart" uri="{CE6537A1-D6FC-4f65-9D91-7224C49458BB}">
                  <c15:layout/>
                </c:ext>
              </c:extLst>
            </c:dLbl>
            <c:dLbl>
              <c:idx val="10"/>
              <c:layout/>
              <c:tx>
                <c:rich>
                  <a:bodyPr/>
                  <a:lstStyle/>
                  <a:p>
                    <a:r>
                      <a:rPr lang="en-US"/>
                      <a:t>$4,018,690</a:t>
                    </a:r>
                  </a:p>
                </c:rich>
              </c:tx>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'Data for sample graphs'!$A$7:$A$18</c:f>
              <c:strCache>
                <c:ptCount val="12"/>
                <c:pt idx="0">
                  <c:v>LGBTQ</c:v>
                </c:pt>
                <c:pt idx="1">
                  <c:v>Community Safety (includes Prop 47)</c:v>
                </c:pt>
                <c:pt idx="2">
                  <c:v>School Wellness</c:v>
                </c:pt>
                <c:pt idx="3">
                  <c:v>Food in Schools</c:v>
                </c:pt>
                <c:pt idx="4">
                  <c:v>School Climate</c:v>
                </c:pt>
                <c:pt idx="5">
                  <c:v>Health Careers</c:v>
                </c:pt>
                <c:pt idx="6">
                  <c:v>Land Use and Transportation</c:v>
                </c:pt>
                <c:pt idx="7">
                  <c:v>Resident Leadership/Community organizing </c:v>
                </c:pt>
                <c:pt idx="8">
                  <c:v>Food in Neighborhoods</c:v>
                </c:pt>
                <c:pt idx="9">
                  <c:v>Youth Leadership </c:v>
                </c:pt>
                <c:pt idx="10">
                  <c:v>Health &amp; Mental Health</c:v>
                </c:pt>
                <c:pt idx="11">
                  <c:v>Hub and coalition facilitation, training, TA &amp; support</c:v>
                </c:pt>
              </c:strCache>
            </c:strRef>
          </c:cat>
          <c:val>
            <c:numRef>
              <c:f>'Data for sample graphs'!$B$7:$B$18</c:f>
              <c:numCache>
                <c:formatCode>_("$"* #,##0_);_("$"* \(#,##0\);_("$"* "-"??_);_(@_)</c:formatCode>
                <c:ptCount val="12"/>
                <c:pt idx="0">
                  <c:v>55000.0</c:v>
                </c:pt>
                <c:pt idx="1">
                  <c:v>523625.0</c:v>
                </c:pt>
                <c:pt idx="2">
                  <c:v>589500.0</c:v>
                </c:pt>
                <c:pt idx="3">
                  <c:v>728785.0</c:v>
                </c:pt>
                <c:pt idx="4">
                  <c:v>899510.0</c:v>
                </c:pt>
                <c:pt idx="5">
                  <c:v>980000.0</c:v>
                </c:pt>
                <c:pt idx="6">
                  <c:v>1.217034E6</c:v>
                </c:pt>
                <c:pt idx="7">
                  <c:v>2.5621E6</c:v>
                </c:pt>
                <c:pt idx="8">
                  <c:v>2.62E6</c:v>
                </c:pt>
                <c:pt idx="9">
                  <c:v>3.861696E6</c:v>
                </c:pt>
                <c:pt idx="10">
                  <c:v>3.99369E6</c:v>
                </c:pt>
                <c:pt idx="11">
                  <c:v>4.569255E6</c:v>
                </c:pt>
              </c:numCache>
            </c:numRef>
          </c:val>
          <c:extLst xmlns:c16r2="http://schemas.microsoft.com/office/drawing/2015/06/chart">
            <c:ext xmlns:c16="http://schemas.microsoft.com/office/drawing/2014/chart" uri="{C3380CC4-5D6E-409C-BE32-E72D297353CC}">
              <c16:uniqueId val="{00000000-A2E1-43B0-AC3D-277619BD0107}"/>
            </c:ext>
          </c:extLst>
        </c:ser>
        <c:dLbls>
          <c:showLegendKey val="0"/>
          <c:showVal val="0"/>
          <c:showCatName val="0"/>
          <c:showSerName val="0"/>
          <c:showPercent val="0"/>
          <c:showBubbleSize val="0"/>
        </c:dLbls>
        <c:gapWidth val="25"/>
        <c:axId val="-2131497672"/>
        <c:axId val="-2131551432"/>
      </c:barChart>
      <c:catAx>
        <c:axId val="-2131497672"/>
        <c:scaling>
          <c:orientation val="minMax"/>
        </c:scaling>
        <c:delete val="1"/>
        <c:axPos val="l"/>
        <c:numFmt formatCode="General" sourceLinked="1"/>
        <c:majorTickMark val="none"/>
        <c:minorTickMark val="none"/>
        <c:tickLblPos val="nextTo"/>
        <c:crossAx val="-2131551432"/>
        <c:crosses val="autoZero"/>
        <c:auto val="1"/>
        <c:lblAlgn val="ctr"/>
        <c:lblOffset val="100"/>
        <c:noMultiLvlLbl val="0"/>
      </c:catAx>
      <c:valAx>
        <c:axId val="-2131551432"/>
        <c:scaling>
          <c:orientation val="minMax"/>
          <c:max val="4.8E6"/>
          <c:min val="0.0"/>
        </c:scaling>
        <c:delete val="1"/>
        <c:axPos val="b"/>
        <c:numFmt formatCode="_(&quot;$&quot;* #,##0_);_(&quot;$&quot;* \(#,##0\);_(&quot;$&quot;* &quot;-&quot;??_);_(@_)" sourceLinked="1"/>
        <c:majorTickMark val="none"/>
        <c:minorTickMark val="none"/>
        <c:tickLblPos val="nextTo"/>
        <c:crossAx val="-213149767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Sac BHC Grants Issued from 2010 through Mar 2016</a:t>
            </a:r>
          </a:p>
        </c:rich>
      </c:tx>
      <c:layout/>
      <c:overlay val="0"/>
      <c:spPr>
        <a:noFill/>
        <a:ln>
          <a:noFill/>
        </a:ln>
        <a:effectLst/>
      </c:spPr>
    </c:title>
    <c:autoTitleDeleted val="0"/>
    <c:plotArea>
      <c:layout>
        <c:manualLayout>
          <c:layoutTarget val="inner"/>
          <c:xMode val="edge"/>
          <c:yMode val="edge"/>
          <c:x val="0.0682796845653887"/>
          <c:y val="0.0525791758940289"/>
          <c:w val="0.889776369658082"/>
          <c:h val="0.769865101090879"/>
        </c:manualLayout>
      </c:layout>
      <c:pieChart>
        <c:varyColors val="1"/>
        <c:ser>
          <c:idx val="0"/>
          <c:order val="0"/>
          <c:dPt>
            <c:idx val="0"/>
            <c:bubble3D val="0"/>
            <c:spPr>
              <a:solidFill>
                <a:schemeClr val="accent1"/>
              </a:solidFill>
              <a:ln w="19050">
                <a:solidFill>
                  <a:schemeClr val="lt1"/>
                </a:solidFill>
              </a:ln>
              <a:effectLst/>
            </c:spPr>
          </c:dPt>
          <c:dPt>
            <c:idx val="1"/>
            <c:bubble3D val="0"/>
            <c:spPr>
              <a:solidFill>
                <a:schemeClr val="accent2">
                  <a:lumMod val="60000"/>
                  <a:lumOff val="40000"/>
                </a:schemeClr>
              </a:solidFill>
              <a:ln w="19050">
                <a:solidFill>
                  <a:schemeClr val="lt1"/>
                </a:solidFill>
              </a:ln>
              <a:effectLst/>
            </c:spPr>
          </c:dPt>
          <c:dPt>
            <c:idx val="2"/>
            <c:bubble3D val="0"/>
            <c:spPr>
              <a:solidFill>
                <a:schemeClr val="tx1">
                  <a:lumMod val="50000"/>
                  <a:lumOff val="50000"/>
                </a:schemeClr>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lumMod val="60000"/>
                  <a:lumOff val="40000"/>
                </a:schemeClr>
              </a:solidFill>
              <a:ln w="19050">
                <a:noFill/>
              </a:ln>
              <a:effectLst/>
            </c:spPr>
          </c:dPt>
          <c:dPt>
            <c:idx val="5"/>
            <c:bubble3D val="0"/>
            <c:spPr>
              <a:solidFill>
                <a:schemeClr val="accent6"/>
              </a:solidFill>
              <a:ln w="19050">
                <a:solidFill>
                  <a:schemeClr val="lt1"/>
                </a:solidFill>
              </a:ln>
              <a:effectLst/>
            </c:spPr>
          </c:dPt>
          <c:dPt>
            <c:idx val="6"/>
            <c:bubble3D val="0"/>
            <c:spPr>
              <a:solidFill>
                <a:srgbClr val="FFFF00"/>
              </a:solidFill>
              <a:ln w="19050">
                <a:solidFill>
                  <a:schemeClr val="lt1"/>
                </a:solidFill>
              </a:ln>
              <a:effectLst/>
            </c:spPr>
          </c:dPt>
          <c:dPt>
            <c:idx val="7"/>
            <c:bubble3D val="0"/>
            <c:spPr>
              <a:solidFill>
                <a:schemeClr val="accent2">
                  <a:lumMod val="60000"/>
                </a:schemeClr>
              </a:solidFill>
              <a:ln w="19050">
                <a:solidFill>
                  <a:schemeClr val="lt1"/>
                </a:solidFill>
              </a:ln>
              <a:effectLst/>
            </c:spPr>
          </c:dPt>
          <c:dPt>
            <c:idx val="8"/>
            <c:bubble3D val="0"/>
            <c:spPr>
              <a:solidFill>
                <a:schemeClr val="accent3">
                  <a:lumMod val="60000"/>
                </a:schemeClr>
              </a:solidFill>
              <a:ln w="19050">
                <a:solidFill>
                  <a:schemeClr val="lt1"/>
                </a:solidFill>
              </a:ln>
              <a:effectLst/>
            </c:spPr>
          </c:dPt>
          <c:dLbls>
            <c:numFmt formatCode="&quot;$&quot;#,##0.00" sourceLinked="0"/>
            <c:showLegendKey val="0"/>
            <c:showVal val="1"/>
            <c:showCatName val="0"/>
            <c:showSerName val="0"/>
            <c:showPercent val="0"/>
            <c:showBubbleSize val="0"/>
            <c:showLeaderLines val="1"/>
          </c:dLbls>
          <c:cat>
            <c:strRef>
              <c:f>'[Sac BHC Grant Analysis 2010 to 15.xlsx]Sheet1'!$B$90:$J$90</c:f>
              <c:strCache>
                <c:ptCount val="9"/>
                <c:pt idx="0">
                  <c:v>Youth Leadership </c:v>
                </c:pt>
                <c:pt idx="1">
                  <c:v>Resident Leadership/Community organizing </c:v>
                </c:pt>
                <c:pt idx="2">
                  <c:v>Hub and coalition facilitation, training, TA &amp; support</c:v>
                </c:pt>
                <c:pt idx="3">
                  <c:v>Changing the Narrative </c:v>
                </c:pt>
                <c:pt idx="4">
                  <c:v>Food Access</c:v>
                </c:pt>
                <c:pt idx="5">
                  <c:v>School Climate, Wellness, Health and Health Careers</c:v>
                </c:pt>
                <c:pt idx="6">
                  <c:v>Community Safety (includes Prop 47)</c:v>
                </c:pt>
                <c:pt idx="7">
                  <c:v>Land Use and Transportation</c:v>
                </c:pt>
                <c:pt idx="8">
                  <c:v>Access to Health</c:v>
                </c:pt>
              </c:strCache>
            </c:strRef>
          </c:cat>
          <c:val>
            <c:numRef>
              <c:f>'[Sac BHC Grant Analysis 2010 to 15.xlsx]Sheet1'!$B$91:$J$91</c:f>
              <c:numCache>
                <c:formatCode>_(* #,##0_);_(* \(#,##0\);_(* "-"??_);_(@_)</c:formatCode>
                <c:ptCount val="9"/>
                <c:pt idx="0">
                  <c:v>4.023196E6</c:v>
                </c:pt>
                <c:pt idx="1">
                  <c:v>2.6497E6</c:v>
                </c:pt>
                <c:pt idx="2">
                  <c:v>4.569255E6</c:v>
                </c:pt>
                <c:pt idx="3">
                  <c:v>247000.0</c:v>
                </c:pt>
                <c:pt idx="4">
                  <c:v>3.348785E6</c:v>
                </c:pt>
                <c:pt idx="5">
                  <c:v>3.44931E6</c:v>
                </c:pt>
                <c:pt idx="6">
                  <c:v>523625.0</c:v>
                </c:pt>
                <c:pt idx="7">
                  <c:v>1.217034E6</c:v>
                </c:pt>
                <c:pt idx="8">
                  <c:v>3.06839E6</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0123603976703815"/>
          <c:y val="0.851625938115158"/>
          <c:w val="0.987639540106991"/>
          <c:h val="0.138608436884843"/>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drawing1.xml.rels><?xml version="1.0" encoding="UTF-8" standalone="yes"?>
<Relationships xmlns="http://schemas.openxmlformats.org/package/2006/relationships"><Relationship Id="rId1" Type="http://schemas.openxmlformats.org/officeDocument/2006/relationships/image" Target="../media/image2.png"/></Relationships>
</file>

<file path=ppt/drawings/_rels/drawing2.xml.rels><?xml version="1.0" encoding="UTF-8" standalone="yes"?>
<Relationships xmlns="http://schemas.openxmlformats.org/package/2006/relationships"><Relationship Id="rId1" Type="http://schemas.openxmlformats.org/officeDocument/2006/relationships/image" Target="../media/image2.png"/></Relationships>
</file>

<file path=ppt/drawings/drawing1.xml><?xml version="1.0" encoding="utf-8"?>
<c:userShapes xmlns:c="http://schemas.openxmlformats.org/drawingml/2006/chart">
  <cdr:relSizeAnchor xmlns:cdr="http://schemas.openxmlformats.org/drawingml/2006/chartDrawing">
    <cdr:from>
      <cdr:x>0.21232</cdr:x>
      <cdr:y>0.33612</cdr:y>
    </cdr:from>
    <cdr:to>
      <cdr:x>0.36941</cdr:x>
      <cdr:y>0.68541</cdr:y>
    </cdr:to>
    <cdr:sp macro="" textlink="">
      <cdr:nvSpPr>
        <cdr:cNvPr id="2" name="TextBox 1"/>
        <cdr:cNvSpPr txBox="1"/>
      </cdr:nvSpPr>
      <cdr:spPr>
        <a:xfrm xmlns:a="http://schemas.openxmlformats.org/drawingml/2006/main">
          <a:off x="2111347" y="892167"/>
          <a:ext cx="1562119" cy="927121"/>
        </a:xfrm>
        <a:prstGeom xmlns:a="http://schemas.openxmlformats.org/drawingml/2006/main" prst="rect">
          <a:avLst/>
        </a:prstGeom>
      </cdr:spPr>
      <cdr:txBody>
        <a:bodyPr xmlns:a="http://schemas.openxmlformats.org/drawingml/2006/main" vertOverflow="clip" wrap="none" rtlCol="0" anchor="ctr" anchorCtr="0"/>
        <a:lstStyle xmlns:a="http://schemas.openxmlformats.org/drawingml/2006/main"/>
        <a:p xmlns:a="http://schemas.openxmlformats.org/drawingml/2006/main">
          <a:pPr algn="ctr"/>
          <a:r>
            <a:rPr lang="en-US" sz="1400">
              <a:solidFill>
                <a:schemeClr val="bg1"/>
              </a:solidFill>
            </a:rPr>
            <a:t>Youth </a:t>
          </a:r>
        </a:p>
        <a:p xmlns:a="http://schemas.openxmlformats.org/drawingml/2006/main">
          <a:pPr algn="ctr"/>
          <a:r>
            <a:rPr lang="en-US" sz="1400">
              <a:solidFill>
                <a:schemeClr val="bg1"/>
              </a:solidFill>
            </a:rPr>
            <a:t>Leadership </a:t>
          </a:r>
        </a:p>
      </cdr:txBody>
    </cdr:sp>
  </cdr:relSizeAnchor>
  <cdr:relSizeAnchor xmlns:cdr="http://schemas.openxmlformats.org/drawingml/2006/chartDrawing">
    <cdr:from>
      <cdr:x>0.03129</cdr:x>
      <cdr:y>0.32894</cdr:y>
    </cdr:from>
    <cdr:to>
      <cdr:x>0.21137</cdr:x>
      <cdr:y>0.68779</cdr:y>
    </cdr:to>
    <cdr:sp macro="" textlink="">
      <cdr:nvSpPr>
        <cdr:cNvPr id="3" name="TextBox 1"/>
        <cdr:cNvSpPr txBox="1"/>
      </cdr:nvSpPr>
      <cdr:spPr>
        <a:xfrm xmlns:a="http://schemas.openxmlformats.org/drawingml/2006/main">
          <a:off x="311113" y="873117"/>
          <a:ext cx="1790733" cy="952496"/>
        </a:xfrm>
        <a:prstGeom xmlns:a="http://schemas.openxmlformats.org/drawingml/2006/main" prst="rect">
          <a:avLst/>
        </a:prstGeom>
      </cdr:spPr>
      <cdr:txBody>
        <a:bodyPr xmlns:a="http://schemas.openxmlformats.org/drawingml/2006/main" wrap="none" rtlCol="0" anchor="ctr"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400">
              <a:solidFill>
                <a:schemeClr val="bg1"/>
              </a:solidFill>
            </a:rPr>
            <a:t>Hub and coalition </a:t>
          </a:r>
        </a:p>
        <a:p xmlns:a="http://schemas.openxmlformats.org/drawingml/2006/main">
          <a:pPr algn="ctr"/>
          <a:r>
            <a:rPr lang="en-US" sz="1400">
              <a:solidFill>
                <a:schemeClr val="bg1"/>
              </a:solidFill>
            </a:rPr>
            <a:t>facilitation, training, </a:t>
          </a:r>
        </a:p>
        <a:p xmlns:a="http://schemas.openxmlformats.org/drawingml/2006/main">
          <a:pPr algn="ctr"/>
          <a:r>
            <a:rPr lang="en-US" sz="1400">
              <a:solidFill>
                <a:schemeClr val="bg1"/>
              </a:solidFill>
            </a:rPr>
            <a:t>TA &amp; support</a:t>
          </a:r>
        </a:p>
      </cdr:txBody>
    </cdr:sp>
  </cdr:relSizeAnchor>
  <cdr:relSizeAnchor xmlns:cdr="http://schemas.openxmlformats.org/drawingml/2006/chartDrawing">
    <cdr:from>
      <cdr:x>0.38186</cdr:x>
      <cdr:y>0.33493</cdr:y>
    </cdr:from>
    <cdr:to>
      <cdr:x>0.50447</cdr:x>
      <cdr:y>0.68421</cdr:y>
    </cdr:to>
    <cdr:sp macro="" textlink="">
      <cdr:nvSpPr>
        <cdr:cNvPr id="4" name="TextBox 1"/>
        <cdr:cNvSpPr txBox="1"/>
      </cdr:nvSpPr>
      <cdr:spPr>
        <a:xfrm xmlns:a="http://schemas.openxmlformats.org/drawingml/2006/main">
          <a:off x="3797300" y="889000"/>
          <a:ext cx="1219200" cy="927100"/>
        </a:xfrm>
        <a:prstGeom xmlns:a="http://schemas.openxmlformats.org/drawingml/2006/main" prst="rect">
          <a:avLst/>
        </a:prstGeom>
      </cdr:spPr>
      <cdr:txBody>
        <a:bodyPr xmlns:a="http://schemas.openxmlformats.org/drawingml/2006/main" wrap="none" rtlCol="0" anchor="ctr"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400">
              <a:solidFill>
                <a:schemeClr val="bg1"/>
              </a:solidFill>
            </a:rPr>
            <a:t>School Climate, </a:t>
          </a:r>
        </a:p>
        <a:p xmlns:a="http://schemas.openxmlformats.org/drawingml/2006/main">
          <a:pPr algn="ctr"/>
          <a:r>
            <a:rPr lang="en-US" sz="1400">
              <a:solidFill>
                <a:schemeClr val="bg1"/>
              </a:solidFill>
            </a:rPr>
            <a:t>Wellness, </a:t>
          </a:r>
        </a:p>
        <a:p xmlns:a="http://schemas.openxmlformats.org/drawingml/2006/main">
          <a:pPr algn="ctr"/>
          <a:r>
            <a:rPr lang="en-US" sz="1400">
              <a:solidFill>
                <a:schemeClr val="bg1"/>
              </a:solidFill>
            </a:rPr>
            <a:t>Health &amp; </a:t>
          </a:r>
        </a:p>
        <a:p xmlns:a="http://schemas.openxmlformats.org/drawingml/2006/main">
          <a:pPr algn="ctr"/>
          <a:r>
            <a:rPr lang="en-US" sz="1400">
              <a:solidFill>
                <a:schemeClr val="bg1"/>
              </a:solidFill>
            </a:rPr>
            <a:t>Health Careers</a:t>
          </a:r>
        </a:p>
      </cdr:txBody>
    </cdr:sp>
  </cdr:relSizeAnchor>
  <cdr:relSizeAnchor xmlns:cdr="http://schemas.openxmlformats.org/drawingml/2006/chartDrawing">
    <cdr:from>
      <cdr:x>0.5249</cdr:x>
      <cdr:y>0.32536</cdr:y>
    </cdr:from>
    <cdr:to>
      <cdr:x>0.63857</cdr:x>
      <cdr:y>0.69378</cdr:y>
    </cdr:to>
    <cdr:sp macro="" textlink="">
      <cdr:nvSpPr>
        <cdr:cNvPr id="5" name="TextBox 1"/>
        <cdr:cNvSpPr txBox="1"/>
      </cdr:nvSpPr>
      <cdr:spPr>
        <a:xfrm xmlns:a="http://schemas.openxmlformats.org/drawingml/2006/main">
          <a:off x="5219700" y="863600"/>
          <a:ext cx="1130300" cy="977900"/>
        </a:xfrm>
        <a:prstGeom xmlns:a="http://schemas.openxmlformats.org/drawingml/2006/main" prst="rect">
          <a:avLst/>
        </a:prstGeom>
      </cdr:spPr>
      <cdr:txBody>
        <a:bodyPr xmlns:a="http://schemas.openxmlformats.org/drawingml/2006/main" wrap="none" rtlCol="0" anchor="ctr"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400" b="1">
              <a:solidFill>
                <a:schemeClr val="bg1"/>
              </a:solidFill>
            </a:rPr>
            <a:t>Food </a:t>
          </a:r>
        </a:p>
        <a:p xmlns:a="http://schemas.openxmlformats.org/drawingml/2006/main">
          <a:pPr algn="ctr"/>
          <a:r>
            <a:rPr lang="en-US" sz="1400" b="1">
              <a:solidFill>
                <a:schemeClr val="bg1"/>
              </a:solidFill>
            </a:rPr>
            <a:t>Access</a:t>
          </a:r>
        </a:p>
      </cdr:txBody>
    </cdr:sp>
  </cdr:relSizeAnchor>
  <cdr:relSizeAnchor xmlns:cdr="http://schemas.openxmlformats.org/drawingml/2006/chartDrawing">
    <cdr:from>
      <cdr:x>0.65262</cdr:x>
      <cdr:y>0.33971</cdr:y>
    </cdr:from>
    <cdr:to>
      <cdr:x>0.77522</cdr:x>
      <cdr:y>0.68421</cdr:y>
    </cdr:to>
    <cdr:sp macro="" textlink="">
      <cdr:nvSpPr>
        <cdr:cNvPr id="6" name="TextBox 1"/>
        <cdr:cNvSpPr txBox="1"/>
      </cdr:nvSpPr>
      <cdr:spPr>
        <a:xfrm xmlns:a="http://schemas.openxmlformats.org/drawingml/2006/main">
          <a:off x="6489700" y="901700"/>
          <a:ext cx="1219200" cy="914400"/>
        </a:xfrm>
        <a:prstGeom xmlns:a="http://schemas.openxmlformats.org/drawingml/2006/main" prst="rect">
          <a:avLst/>
        </a:prstGeom>
      </cdr:spPr>
      <cdr:txBody>
        <a:bodyPr xmlns:a="http://schemas.openxmlformats.org/drawingml/2006/main" wrap="none" rtlCol="0" anchor="ctr"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400">
              <a:solidFill>
                <a:schemeClr val="bg1"/>
              </a:solidFill>
            </a:rPr>
            <a:t> Health</a:t>
          </a:r>
        </a:p>
        <a:p xmlns:a="http://schemas.openxmlformats.org/drawingml/2006/main">
          <a:pPr algn="ctr"/>
          <a:r>
            <a:rPr lang="en-US" sz="1400">
              <a:solidFill>
                <a:schemeClr val="bg1"/>
              </a:solidFill>
              <a:effectLst/>
              <a:latin typeface="+mn-lt"/>
              <a:ea typeface="+mn-ea"/>
              <a:cs typeface="+mn-cs"/>
            </a:rPr>
            <a:t>Access</a:t>
          </a:r>
          <a:endParaRPr lang="en-US" sz="1400">
            <a:solidFill>
              <a:schemeClr val="bg1"/>
            </a:solidFill>
          </a:endParaRPr>
        </a:p>
      </cdr:txBody>
    </cdr:sp>
  </cdr:relSizeAnchor>
  <cdr:relSizeAnchor xmlns:cdr="http://schemas.openxmlformats.org/drawingml/2006/chartDrawing">
    <cdr:from>
      <cdr:x>0.77778</cdr:x>
      <cdr:y>0.32536</cdr:y>
    </cdr:from>
    <cdr:to>
      <cdr:x>0.88761</cdr:x>
      <cdr:y>0.69856</cdr:y>
    </cdr:to>
    <cdr:sp macro="" textlink="">
      <cdr:nvSpPr>
        <cdr:cNvPr id="7" name="TextBox 1"/>
        <cdr:cNvSpPr txBox="1"/>
      </cdr:nvSpPr>
      <cdr:spPr>
        <a:xfrm xmlns:a="http://schemas.openxmlformats.org/drawingml/2006/main">
          <a:off x="7734300" y="863601"/>
          <a:ext cx="1092200" cy="990600"/>
        </a:xfrm>
        <a:prstGeom xmlns:a="http://schemas.openxmlformats.org/drawingml/2006/main" prst="rect">
          <a:avLst/>
        </a:prstGeom>
      </cdr:spPr>
      <cdr:txBody>
        <a:bodyPr xmlns:a="http://schemas.openxmlformats.org/drawingml/2006/main" wrap="none" rtlCol="0" anchor="ctr"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400">
              <a:solidFill>
                <a:schemeClr val="bg1"/>
              </a:solidFill>
            </a:rPr>
            <a:t>Resident </a:t>
          </a:r>
        </a:p>
        <a:p xmlns:a="http://schemas.openxmlformats.org/drawingml/2006/main">
          <a:pPr algn="ctr"/>
          <a:r>
            <a:rPr lang="en-US" sz="1400">
              <a:solidFill>
                <a:schemeClr val="bg1"/>
              </a:solidFill>
            </a:rPr>
            <a:t>Leadership/</a:t>
          </a:r>
        </a:p>
        <a:p xmlns:a="http://schemas.openxmlformats.org/drawingml/2006/main">
          <a:pPr algn="ctr"/>
          <a:r>
            <a:rPr lang="en-US" sz="1400">
              <a:solidFill>
                <a:schemeClr val="bg1"/>
              </a:solidFill>
            </a:rPr>
            <a:t>Community </a:t>
          </a:r>
        </a:p>
        <a:p xmlns:a="http://schemas.openxmlformats.org/drawingml/2006/main">
          <a:pPr algn="ctr"/>
          <a:r>
            <a:rPr lang="en-US" sz="1400">
              <a:solidFill>
                <a:schemeClr val="bg1"/>
              </a:solidFill>
            </a:rPr>
            <a:t>Organizing </a:t>
          </a:r>
        </a:p>
      </cdr:txBody>
    </cdr:sp>
  </cdr:relSizeAnchor>
  <cdr:relSizeAnchor xmlns:cdr="http://schemas.openxmlformats.org/drawingml/2006/chartDrawing">
    <cdr:from>
      <cdr:x>0.71264</cdr:x>
      <cdr:y>0.17172</cdr:y>
    </cdr:from>
    <cdr:to>
      <cdr:x>0.85057</cdr:x>
      <cdr:y>0.26316</cdr:y>
    </cdr:to>
    <cdr:sp macro="" textlink="">
      <cdr:nvSpPr>
        <cdr:cNvPr id="8" name="TextBox 1"/>
        <cdr:cNvSpPr txBox="1"/>
      </cdr:nvSpPr>
      <cdr:spPr>
        <a:xfrm xmlns:a="http://schemas.openxmlformats.org/drawingml/2006/main">
          <a:off x="7086600" y="455789"/>
          <a:ext cx="1371600" cy="242711"/>
        </a:xfrm>
        <a:prstGeom xmlns:a="http://schemas.openxmlformats.org/drawingml/2006/main" prst="rect">
          <a:avLst/>
        </a:prstGeom>
      </cdr:spPr>
      <cdr:txBody>
        <a:bodyPr xmlns:a="http://schemas.openxmlformats.org/drawingml/2006/main" wrap="none" rtlCol="0" anchor="ctr"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400" b="0">
              <a:solidFill>
                <a:schemeClr val="tx1">
                  <a:lumMod val="50000"/>
                  <a:lumOff val="50000"/>
                </a:schemeClr>
              </a:solidFill>
            </a:rPr>
            <a:t>Land </a:t>
          </a:r>
          <a:r>
            <a:rPr lang="en-US" sz="1400" b="0" baseline="0">
              <a:solidFill>
                <a:schemeClr val="tx1">
                  <a:lumMod val="50000"/>
                  <a:lumOff val="50000"/>
                </a:schemeClr>
              </a:solidFill>
            </a:rPr>
            <a:t> </a:t>
          </a:r>
          <a:r>
            <a:rPr lang="en-US" sz="1400" b="0">
              <a:solidFill>
                <a:schemeClr val="tx1">
                  <a:lumMod val="50000"/>
                  <a:lumOff val="50000"/>
                </a:schemeClr>
              </a:solidFill>
            </a:rPr>
            <a:t>Use &amp; Transportation</a:t>
          </a:r>
        </a:p>
      </cdr:txBody>
    </cdr:sp>
  </cdr:relSizeAnchor>
  <cdr:relSizeAnchor xmlns:cdr="http://schemas.openxmlformats.org/drawingml/2006/chartDrawing">
    <cdr:from>
      <cdr:x>0.61558</cdr:x>
      <cdr:y>0.80946</cdr:y>
    </cdr:from>
    <cdr:to>
      <cdr:x>0.97318</cdr:x>
      <cdr:y>0.89474</cdr:y>
    </cdr:to>
    <cdr:sp macro="" textlink="">
      <cdr:nvSpPr>
        <cdr:cNvPr id="9" name="TextBox 1"/>
        <cdr:cNvSpPr txBox="1"/>
      </cdr:nvSpPr>
      <cdr:spPr>
        <a:xfrm xmlns:a="http://schemas.openxmlformats.org/drawingml/2006/main">
          <a:off x="6121400" y="2148541"/>
          <a:ext cx="3556000" cy="226359"/>
        </a:xfrm>
        <a:prstGeom xmlns:a="http://schemas.openxmlformats.org/drawingml/2006/main" prst="rect">
          <a:avLst/>
        </a:prstGeom>
      </cdr:spPr>
      <cdr:txBody>
        <a:bodyPr xmlns:a="http://schemas.openxmlformats.org/drawingml/2006/main" wrap="none" rtlCol="0" anchor="ctr"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r>
            <a:rPr lang="en-US" sz="1400" b="0">
              <a:solidFill>
                <a:schemeClr val="tx1">
                  <a:lumMod val="50000"/>
                  <a:lumOff val="50000"/>
                </a:schemeClr>
              </a:solidFill>
            </a:rPr>
            <a:t>Community Safety (includes Prop 47)</a:t>
          </a:r>
        </a:p>
      </cdr:txBody>
    </cdr:sp>
  </cdr:relSizeAnchor>
  <cdr:relSizeAnchor xmlns:cdr="http://schemas.openxmlformats.org/drawingml/2006/chartDrawing">
    <cdr:from>
      <cdr:x>0.74585</cdr:x>
      <cdr:y>0.02392</cdr:y>
    </cdr:from>
    <cdr:to>
      <cdr:x>0.94636</cdr:x>
      <cdr:y>0.1244</cdr:y>
    </cdr:to>
    <cdr:sp macro="" textlink="">
      <cdr:nvSpPr>
        <cdr:cNvPr id="10" name="TextBox 1"/>
        <cdr:cNvSpPr txBox="1"/>
      </cdr:nvSpPr>
      <cdr:spPr>
        <a:xfrm xmlns:a="http://schemas.openxmlformats.org/drawingml/2006/main">
          <a:off x="7416800" y="63500"/>
          <a:ext cx="1993900" cy="266700"/>
        </a:xfrm>
        <a:prstGeom xmlns:a="http://schemas.openxmlformats.org/drawingml/2006/main" prst="rect">
          <a:avLst/>
        </a:prstGeom>
      </cdr:spPr>
      <cdr:txBody>
        <a:bodyPr xmlns:a="http://schemas.openxmlformats.org/drawingml/2006/main" wrap="none" rtlCol="0" anchor="ctr"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400" b="0">
              <a:solidFill>
                <a:schemeClr val="tx1">
                  <a:lumMod val="50000"/>
                  <a:lumOff val="50000"/>
                </a:schemeClr>
              </a:solidFill>
            </a:rPr>
            <a:t>Changing the Narrative </a:t>
          </a:r>
        </a:p>
      </cdr:txBody>
    </cdr:sp>
  </cdr:relSizeAnchor>
  <cdr:relSizeAnchor xmlns:cdr="http://schemas.openxmlformats.org/drawingml/2006/chartDrawing">
    <cdr:from>
      <cdr:x>0.01442</cdr:x>
      <cdr:y>0.76977</cdr:y>
    </cdr:from>
    <cdr:to>
      <cdr:x>0.14946</cdr:x>
      <cdr:y>1</cdr:y>
    </cdr:to>
    <cdr:pic>
      <cdr:nvPicPr>
        <cdr:cNvPr id="11" name="Picture 10" descr="The Hub Logo 2010BLANK2.png"/>
        <cdr:cNvPicPr>
          <a:picLocks xmlns:a="http://schemas.openxmlformats.org/drawingml/2006/main" noChangeAspect="1"/>
        </cdr:cNvPicPr>
      </cdr:nvPicPr>
      <cdr:blipFill>
        <a:blip xmlns:a="http://schemas.openxmlformats.org/drawingml/2006/main" xmlns:r="http://schemas.openxmlformats.org/officeDocument/2006/relationships" r:embed="rId1">
          <a:extLst>
            <a:ext uri="{28A0092B-C50C-407E-A947-70E740481C1C}">
              <a14:useLocalDpi xmlns:a14="http://schemas.microsoft.com/office/drawing/2010/main" val="0"/>
            </a:ext>
          </a:extLst>
        </a:blip>
        <a:stretch xmlns:a="http://schemas.openxmlformats.org/drawingml/2006/main">
          <a:fillRect/>
        </a:stretch>
      </cdr:blipFill>
      <cdr:spPr>
        <a:xfrm xmlns:a="http://schemas.openxmlformats.org/drawingml/2006/main">
          <a:off x="176644" y="4508237"/>
          <a:ext cx="1654360" cy="1348381"/>
        </a:xfrm>
        <a:prstGeom xmlns:a="http://schemas.openxmlformats.org/drawingml/2006/main" prst="rect">
          <a:avLst/>
        </a:prstGeom>
      </cdr:spPr>
    </cdr:pic>
  </cdr:relSizeAnchor>
</c:userShapes>
</file>

<file path=ppt/drawings/drawing2.xml><?xml version="1.0" encoding="utf-8"?>
<c:userShapes xmlns:c="http://schemas.openxmlformats.org/drawingml/2006/chart">
  <cdr:relSizeAnchor xmlns:cdr="http://schemas.openxmlformats.org/drawingml/2006/chartDrawing">
    <cdr:from>
      <cdr:x>0.03442</cdr:x>
      <cdr:y>0.16531</cdr:y>
    </cdr:from>
    <cdr:to>
      <cdr:x>0.51348</cdr:x>
      <cdr:y>0.19823</cdr:y>
    </cdr:to>
    <cdr:sp macro="" textlink="">
      <cdr:nvSpPr>
        <cdr:cNvPr id="2" name="TextBox 2"/>
        <cdr:cNvSpPr txBox="1"/>
      </cdr:nvSpPr>
      <cdr:spPr>
        <a:xfrm xmlns:a="http://schemas.openxmlformats.org/drawingml/2006/main">
          <a:off x="379178" y="1145653"/>
          <a:ext cx="5277924" cy="228149"/>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square" rtlCol="0" anchor="ctr" anchorCtr="0">
          <a:no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lang="en-US" sz="1200" b="1">
              <a:solidFill>
                <a:schemeClr val="bg1"/>
              </a:solidFill>
            </a:rPr>
            <a:t>Health &amp; Mental Health</a:t>
          </a:r>
        </a:p>
      </cdr:txBody>
    </cdr:sp>
  </cdr:relSizeAnchor>
  <cdr:relSizeAnchor xmlns:cdr="http://schemas.openxmlformats.org/drawingml/2006/chartDrawing">
    <cdr:from>
      <cdr:x>0.03366</cdr:x>
      <cdr:y>0.24136</cdr:y>
    </cdr:from>
    <cdr:to>
      <cdr:x>0.51271</cdr:x>
      <cdr:y>0.27428</cdr:y>
    </cdr:to>
    <cdr:sp macro="" textlink="">
      <cdr:nvSpPr>
        <cdr:cNvPr id="3" name="TextBox 2"/>
        <cdr:cNvSpPr txBox="1"/>
      </cdr:nvSpPr>
      <cdr:spPr>
        <a:xfrm xmlns:a="http://schemas.openxmlformats.org/drawingml/2006/main">
          <a:off x="370841" y="1672727"/>
          <a:ext cx="5277814" cy="228149"/>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square" rtlCol="0" anchor="ctr" anchorCtr="0">
          <a:no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lang="en-US" sz="1200" b="1">
              <a:solidFill>
                <a:schemeClr val="bg1"/>
              </a:solidFill>
            </a:rPr>
            <a:t>Youth Leadership </a:t>
          </a:r>
        </a:p>
      </cdr:txBody>
    </cdr:sp>
  </cdr:relSizeAnchor>
  <cdr:relSizeAnchor xmlns:cdr="http://schemas.openxmlformats.org/drawingml/2006/chartDrawing">
    <cdr:from>
      <cdr:x>0.03189</cdr:x>
      <cdr:y>0.30219</cdr:y>
    </cdr:from>
    <cdr:to>
      <cdr:x>0.51095</cdr:x>
      <cdr:y>0.3415</cdr:y>
    </cdr:to>
    <cdr:sp macro="" textlink="">
      <cdr:nvSpPr>
        <cdr:cNvPr id="4" name="TextBox 1"/>
        <cdr:cNvSpPr txBox="1"/>
      </cdr:nvSpPr>
      <cdr:spPr>
        <a:xfrm xmlns:a="http://schemas.openxmlformats.org/drawingml/2006/main">
          <a:off x="351322" y="2094289"/>
          <a:ext cx="5277924" cy="272434"/>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square" rtlCol="0" anchor="ctr" anchorCtr="0">
          <a:no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lang="en-US" sz="1200" b="1">
              <a:solidFill>
                <a:schemeClr val="bg1"/>
              </a:solidFill>
            </a:rPr>
            <a:t>Food in Neighborhoods</a:t>
          </a:r>
        </a:p>
      </cdr:txBody>
    </cdr:sp>
  </cdr:relSizeAnchor>
  <cdr:relSizeAnchor xmlns:cdr="http://schemas.openxmlformats.org/drawingml/2006/chartDrawing">
    <cdr:from>
      <cdr:x>0.03497</cdr:x>
      <cdr:y>0.37934</cdr:y>
    </cdr:from>
    <cdr:to>
      <cdr:x>0.51402</cdr:x>
      <cdr:y>0.42258</cdr:y>
    </cdr:to>
    <cdr:sp macro="" textlink="">
      <cdr:nvSpPr>
        <cdr:cNvPr id="5" name="TextBox 1"/>
        <cdr:cNvSpPr txBox="1"/>
      </cdr:nvSpPr>
      <cdr:spPr>
        <a:xfrm xmlns:a="http://schemas.openxmlformats.org/drawingml/2006/main">
          <a:off x="385254" y="2628983"/>
          <a:ext cx="5277814" cy="299670"/>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square" rtlCol="0" anchor="ctr" anchorCtr="0">
          <a:no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lang="en-US" sz="1200" b="1">
              <a:solidFill>
                <a:schemeClr val="bg1"/>
              </a:solidFill>
            </a:rPr>
            <a:t>Resident Leadership/Community Organizing </a:t>
          </a:r>
        </a:p>
      </cdr:txBody>
    </cdr:sp>
  </cdr:relSizeAnchor>
  <cdr:relSizeAnchor xmlns:cdr="http://schemas.openxmlformats.org/drawingml/2006/chartDrawing">
    <cdr:from>
      <cdr:x>0.04265</cdr:x>
      <cdr:y>0.45776</cdr:y>
    </cdr:from>
    <cdr:to>
      <cdr:x>0.5217</cdr:x>
      <cdr:y>0.50138</cdr:y>
    </cdr:to>
    <cdr:sp macro="" textlink="">
      <cdr:nvSpPr>
        <cdr:cNvPr id="6" name="TextBox 1"/>
        <cdr:cNvSpPr txBox="1"/>
      </cdr:nvSpPr>
      <cdr:spPr>
        <a:xfrm xmlns:a="http://schemas.openxmlformats.org/drawingml/2006/main">
          <a:off x="469901" y="3172465"/>
          <a:ext cx="5277814" cy="302304"/>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square" rtlCol="0" anchor="ctr" anchorCtr="0">
          <a:no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lang="en-US" sz="1200" b="1">
              <a:solidFill>
                <a:schemeClr val="bg1"/>
              </a:solidFill>
            </a:rPr>
            <a:t>Land Use and Transportation</a:t>
          </a:r>
        </a:p>
      </cdr:txBody>
    </cdr:sp>
  </cdr:relSizeAnchor>
  <cdr:relSizeAnchor xmlns:cdr="http://schemas.openxmlformats.org/drawingml/2006/chartDrawing">
    <cdr:from>
      <cdr:x>0.03473</cdr:x>
      <cdr:y>0.53318</cdr:y>
    </cdr:from>
    <cdr:to>
      <cdr:x>0.51378</cdr:x>
      <cdr:y>0.56609</cdr:y>
    </cdr:to>
    <cdr:sp macro="" textlink="">
      <cdr:nvSpPr>
        <cdr:cNvPr id="7" name="TextBox 1"/>
        <cdr:cNvSpPr txBox="1"/>
      </cdr:nvSpPr>
      <cdr:spPr>
        <a:xfrm xmlns:a="http://schemas.openxmlformats.org/drawingml/2006/main">
          <a:off x="382629" y="3695111"/>
          <a:ext cx="5277814" cy="228148"/>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square" rtlCol="0" anchor="ctr" anchorCtr="0">
          <a:no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lang="en-US" sz="1200" b="1">
              <a:solidFill>
                <a:schemeClr val="bg1"/>
              </a:solidFill>
            </a:rPr>
            <a:t>Health Careers</a:t>
          </a:r>
        </a:p>
      </cdr:txBody>
    </cdr:sp>
  </cdr:relSizeAnchor>
  <cdr:relSizeAnchor xmlns:cdr="http://schemas.openxmlformats.org/drawingml/2006/chartDrawing">
    <cdr:from>
      <cdr:x>0.03504</cdr:x>
      <cdr:y>0.60484</cdr:y>
    </cdr:from>
    <cdr:to>
      <cdr:x>0.51409</cdr:x>
      <cdr:y>0.63775</cdr:y>
    </cdr:to>
    <cdr:sp macro="" textlink="">
      <cdr:nvSpPr>
        <cdr:cNvPr id="8" name="TextBox 1"/>
        <cdr:cNvSpPr txBox="1"/>
      </cdr:nvSpPr>
      <cdr:spPr>
        <a:xfrm xmlns:a="http://schemas.openxmlformats.org/drawingml/2006/main">
          <a:off x="386081" y="4191774"/>
          <a:ext cx="5277814" cy="228079"/>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square" rtlCol="0" anchor="ctr" anchorCtr="0">
          <a:no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lang="en-US" sz="1200" b="1">
              <a:solidFill>
                <a:schemeClr val="bg1"/>
              </a:solidFill>
            </a:rPr>
            <a:t>School Climate</a:t>
          </a:r>
        </a:p>
      </cdr:txBody>
    </cdr:sp>
  </cdr:relSizeAnchor>
  <cdr:relSizeAnchor xmlns:cdr="http://schemas.openxmlformats.org/drawingml/2006/chartDrawing">
    <cdr:from>
      <cdr:x>0.03396</cdr:x>
      <cdr:y>0.68262</cdr:y>
    </cdr:from>
    <cdr:to>
      <cdr:x>0.51302</cdr:x>
      <cdr:y>0.71553</cdr:y>
    </cdr:to>
    <cdr:sp macro="" textlink="">
      <cdr:nvSpPr>
        <cdr:cNvPr id="9" name="TextBox 1"/>
        <cdr:cNvSpPr txBox="1"/>
      </cdr:nvSpPr>
      <cdr:spPr>
        <a:xfrm xmlns:a="http://schemas.openxmlformats.org/drawingml/2006/main">
          <a:off x="374182" y="4730827"/>
          <a:ext cx="5277924" cy="228079"/>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square" rtlCol="0" anchor="ctr" anchorCtr="0">
          <a:no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lang="en-US" sz="1200" b="1">
              <a:solidFill>
                <a:schemeClr val="bg1"/>
              </a:solidFill>
            </a:rPr>
            <a:t>Food in Schools               </a:t>
          </a:r>
          <a:r>
            <a:rPr lang="en-US" sz="1200" b="0">
              <a:solidFill>
                <a:schemeClr val="tx1"/>
              </a:solidFill>
              <a:latin typeface="+mj-lt"/>
            </a:rPr>
            <a:t>$728,785</a:t>
          </a:r>
          <a:endParaRPr lang="en-US" sz="1200" b="0">
            <a:solidFill>
              <a:schemeClr val="bg1"/>
            </a:solidFill>
            <a:latin typeface="+mj-lt"/>
          </a:endParaRPr>
        </a:p>
      </cdr:txBody>
    </cdr:sp>
  </cdr:relSizeAnchor>
  <cdr:relSizeAnchor xmlns:cdr="http://schemas.openxmlformats.org/drawingml/2006/chartDrawing">
    <cdr:from>
      <cdr:x>0.03397</cdr:x>
      <cdr:y>0.75359</cdr:y>
    </cdr:from>
    <cdr:to>
      <cdr:x>0.51302</cdr:x>
      <cdr:y>0.7865</cdr:y>
    </cdr:to>
    <cdr:sp macro="" textlink="">
      <cdr:nvSpPr>
        <cdr:cNvPr id="10" name="TextBox 1"/>
        <cdr:cNvSpPr txBox="1"/>
      </cdr:nvSpPr>
      <cdr:spPr>
        <a:xfrm xmlns:a="http://schemas.openxmlformats.org/drawingml/2006/main">
          <a:off x="374256" y="5222656"/>
          <a:ext cx="5277814" cy="228080"/>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square" rtlCol="0" anchor="ctr" anchorCtr="0">
          <a:no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lang="en-US" sz="1200" b="1">
              <a:solidFill>
                <a:schemeClr val="bg1"/>
              </a:solidFill>
            </a:rPr>
            <a:t>School Wellness      </a:t>
          </a:r>
          <a:r>
            <a:rPr lang="en-US" sz="1200" b="0">
              <a:solidFill>
                <a:schemeClr val="tx1"/>
              </a:solidFill>
            </a:rPr>
            <a:t>$</a:t>
          </a:r>
          <a:r>
            <a:rPr lang="en-US" sz="1200" b="0">
              <a:solidFill>
                <a:schemeClr val="tx1"/>
              </a:solidFill>
              <a:latin typeface="+mj-lt"/>
            </a:rPr>
            <a:t>589,500</a:t>
          </a:r>
          <a:endParaRPr lang="en-US" sz="1200" b="0">
            <a:solidFill>
              <a:schemeClr val="bg1"/>
            </a:solidFill>
          </a:endParaRPr>
        </a:p>
      </cdr:txBody>
    </cdr:sp>
  </cdr:relSizeAnchor>
  <cdr:relSizeAnchor xmlns:cdr="http://schemas.openxmlformats.org/drawingml/2006/chartDrawing">
    <cdr:from>
      <cdr:x>0.19923</cdr:x>
      <cdr:y>0.82614</cdr:y>
    </cdr:from>
    <cdr:to>
      <cdr:x>0.45107</cdr:x>
      <cdr:y>0.85905</cdr:y>
    </cdr:to>
    <cdr:sp macro="" textlink="">
      <cdr:nvSpPr>
        <cdr:cNvPr id="11" name="TextBox 1"/>
        <cdr:cNvSpPr txBox="1"/>
      </cdr:nvSpPr>
      <cdr:spPr>
        <a:xfrm xmlns:a="http://schemas.openxmlformats.org/drawingml/2006/main">
          <a:off x="2195002" y="5725471"/>
          <a:ext cx="2774508" cy="228079"/>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square" rtlCol="0" anchor="ctr" anchorCtr="0">
          <a:no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lang="en-US" sz="1200" b="0">
              <a:solidFill>
                <a:sysClr val="windowText" lastClr="000000"/>
              </a:solidFill>
            </a:rPr>
            <a:t>Community Safety (includes Prop 47)</a:t>
          </a:r>
        </a:p>
      </cdr:txBody>
    </cdr:sp>
  </cdr:relSizeAnchor>
  <cdr:relSizeAnchor xmlns:cdr="http://schemas.openxmlformats.org/drawingml/2006/chartDrawing">
    <cdr:from>
      <cdr:x>0.05198</cdr:x>
      <cdr:y>0.90501</cdr:y>
    </cdr:from>
    <cdr:to>
      <cdr:x>0.85682</cdr:x>
      <cdr:y>0.97581</cdr:y>
    </cdr:to>
    <cdr:sp macro="" textlink="">
      <cdr:nvSpPr>
        <cdr:cNvPr id="14" name="TextBox 1"/>
        <cdr:cNvSpPr txBox="1"/>
      </cdr:nvSpPr>
      <cdr:spPr>
        <a:xfrm xmlns:a="http://schemas.openxmlformats.org/drawingml/2006/main">
          <a:off x="572731" y="6272072"/>
          <a:ext cx="8867124" cy="490678"/>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square" rtlCol="0" anchor="ctr" anchorCtr="0">
          <a:no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lang="en-US" sz="1200" b="0">
              <a:solidFill>
                <a:sysClr val="windowText" lastClr="000000"/>
              </a:solidFill>
              <a:latin typeface="+mj-lt"/>
            </a:rPr>
            <a:t>$247,000 </a:t>
          </a:r>
          <a:r>
            <a:rPr lang="en-US" sz="1200" b="0">
              <a:solidFill>
                <a:sysClr val="windowText" lastClr="000000"/>
              </a:solidFill>
              <a:latin typeface="+mn-lt"/>
            </a:rPr>
            <a:t>Changing</a:t>
          </a:r>
          <a:r>
            <a:rPr lang="en-US" sz="1200" b="0" baseline="0">
              <a:solidFill>
                <a:sysClr val="windowText" lastClr="000000"/>
              </a:solidFill>
              <a:latin typeface="+mn-lt"/>
            </a:rPr>
            <a:t> the Narrative</a:t>
          </a:r>
          <a:r>
            <a:rPr lang="en-US" sz="1200" b="0">
              <a:solidFill>
                <a:sysClr val="windowText" lastClr="000000"/>
              </a:solidFill>
            </a:rPr>
            <a:t>			</a:t>
          </a:r>
          <a:r>
            <a:rPr lang="en-US" sz="1400" b="1">
              <a:solidFill>
                <a:sysClr val="windowText" lastClr="000000"/>
              </a:solidFill>
            </a:rPr>
            <a:t>Total Grants: $23,276,795 </a:t>
          </a:r>
        </a:p>
        <a:p xmlns:a="http://schemas.openxmlformats.org/drawingml/2006/main">
          <a:r>
            <a:rPr lang="en-US" sz="1400" b="1">
              <a:solidFill>
                <a:sysClr val="windowText" lastClr="000000"/>
              </a:solidFill>
            </a:rPr>
            <a:t>					84 grantees and contractors </a:t>
          </a:r>
        </a:p>
        <a:p xmlns:a="http://schemas.openxmlformats.org/drawingml/2006/main">
          <a:r>
            <a:rPr lang="en-US" sz="1400" b="1">
              <a:solidFill>
                <a:sysClr val="windowText" lastClr="000000"/>
              </a:solidFill>
            </a:rPr>
            <a:t>					282 grants and contracts</a:t>
          </a:r>
        </a:p>
      </cdr:txBody>
    </cdr:sp>
  </cdr:relSizeAnchor>
  <cdr:relSizeAnchor xmlns:cdr="http://schemas.openxmlformats.org/drawingml/2006/chartDrawing">
    <cdr:from>
      <cdr:x>0.03487</cdr:x>
      <cdr:y>0.08988</cdr:y>
    </cdr:from>
    <cdr:to>
      <cdr:x>0.51393</cdr:x>
      <cdr:y>0.1228</cdr:y>
    </cdr:to>
    <cdr:sp macro="" textlink="">
      <cdr:nvSpPr>
        <cdr:cNvPr id="17" name="TextBox 2"/>
        <cdr:cNvSpPr txBox="1"/>
      </cdr:nvSpPr>
      <cdr:spPr>
        <a:xfrm xmlns:a="http://schemas.openxmlformats.org/drawingml/2006/main">
          <a:off x="384172" y="622886"/>
          <a:ext cx="5277924" cy="228149"/>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square" rtlCol="0" anchor="ctr" anchorCtr="0">
          <a:no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lang="en-US" sz="1200" b="1">
              <a:solidFill>
                <a:schemeClr val="bg1"/>
              </a:solidFill>
            </a:rPr>
            <a:t>Hub and coalition facilitation, training, TA &amp; support</a:t>
          </a:r>
        </a:p>
      </cdr:txBody>
    </cdr:sp>
  </cdr:relSizeAnchor>
  <cdr:relSizeAnchor xmlns:cdr="http://schemas.openxmlformats.org/drawingml/2006/chartDrawing">
    <cdr:from>
      <cdr:x>0.79302</cdr:x>
      <cdr:y>0.72266</cdr:y>
    </cdr:from>
    <cdr:to>
      <cdr:x>0.97238</cdr:x>
      <cdr:y>1</cdr:y>
    </cdr:to>
    <cdr:pic>
      <cdr:nvPicPr>
        <cdr:cNvPr id="15" name="Picture 14" descr="The Hub Logo 2010BLANK2.png"/>
        <cdr:cNvPicPr>
          <a:picLocks xmlns:a="http://schemas.openxmlformats.org/drawingml/2006/main" noChangeAspect="1"/>
        </cdr:cNvPicPr>
      </cdr:nvPicPr>
      <cdr:blipFill>
        <a:blip xmlns:a="http://schemas.openxmlformats.org/drawingml/2006/main" xmlns:r="http://schemas.openxmlformats.org/officeDocument/2006/relationships" r:embed="rId1">
          <a:extLst>
            <a:ext uri="{28A0092B-C50C-407E-A947-70E740481C1C}">
              <a14:useLocalDpi xmlns:a14="http://schemas.microsoft.com/office/drawing/2010/main" val="0"/>
            </a:ext>
          </a:extLst>
        </a:blip>
        <a:stretch xmlns:a="http://schemas.openxmlformats.org/drawingml/2006/main">
          <a:fillRect/>
        </a:stretch>
      </cdr:blipFill>
      <cdr:spPr>
        <a:xfrm xmlns:a="http://schemas.openxmlformats.org/drawingml/2006/main">
          <a:off x="9765127" y="4690550"/>
          <a:ext cx="2208664" cy="1800165"/>
        </a:xfrm>
        <a:prstGeom xmlns:a="http://schemas.openxmlformats.org/drawingml/2006/main" prst="rect">
          <a:avLst/>
        </a:prstGeom>
      </cdr:spPr>
    </cdr:pic>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2F73E4-55CA-4AC3-9FC4-4C355D78916F}" type="datetimeFigureOut">
              <a:rPr lang="en-US" smtClean="0"/>
              <a:t>2/2/16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DA7A9C-6396-4D53-AA9A-32F5577F9C24}" type="slidenum">
              <a:rPr lang="en-US" smtClean="0"/>
              <a:t>‹#›</a:t>
            </a:fld>
            <a:endParaRPr lang="en-US"/>
          </a:p>
        </p:txBody>
      </p:sp>
    </p:spTree>
    <p:extLst>
      <p:ext uri="{BB962C8B-B14F-4D97-AF65-F5344CB8AC3E}">
        <p14:creationId xmlns:p14="http://schemas.microsoft.com/office/powerpoint/2010/main" val="542994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DA7A9C-6396-4D53-AA9A-32F5577F9C24}" type="slidenum">
              <a:rPr lang="en-US" smtClean="0"/>
              <a:t>1</a:t>
            </a:fld>
            <a:endParaRPr lang="en-US"/>
          </a:p>
        </p:txBody>
      </p:sp>
    </p:spTree>
    <p:extLst>
      <p:ext uri="{BB962C8B-B14F-4D97-AF65-F5344CB8AC3E}">
        <p14:creationId xmlns:p14="http://schemas.microsoft.com/office/powerpoint/2010/main" val="28805468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DA7A9C-6396-4D53-AA9A-32F5577F9C24}" type="slidenum">
              <a:rPr lang="en-US" smtClean="0"/>
              <a:t>12</a:t>
            </a:fld>
            <a:endParaRPr lang="en-US" dirty="0"/>
          </a:p>
        </p:txBody>
      </p:sp>
    </p:spTree>
    <p:extLst>
      <p:ext uri="{BB962C8B-B14F-4D97-AF65-F5344CB8AC3E}">
        <p14:creationId xmlns:p14="http://schemas.microsoft.com/office/powerpoint/2010/main" val="3939380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DA7A9C-6396-4D53-AA9A-32F5577F9C24}" type="slidenum">
              <a:rPr lang="en-US" smtClean="0"/>
              <a:t>13</a:t>
            </a:fld>
            <a:endParaRPr lang="en-US" dirty="0"/>
          </a:p>
        </p:txBody>
      </p:sp>
    </p:spTree>
    <p:extLst>
      <p:ext uri="{BB962C8B-B14F-4D97-AF65-F5344CB8AC3E}">
        <p14:creationId xmlns:p14="http://schemas.microsoft.com/office/powerpoint/2010/main" val="27285943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DA7A9C-6396-4D53-AA9A-32F5577F9C24}" type="slidenum">
              <a:rPr lang="en-US" smtClean="0"/>
              <a:t>14</a:t>
            </a:fld>
            <a:endParaRPr lang="en-US"/>
          </a:p>
        </p:txBody>
      </p:sp>
    </p:spTree>
    <p:extLst>
      <p:ext uri="{BB962C8B-B14F-4D97-AF65-F5344CB8AC3E}">
        <p14:creationId xmlns:p14="http://schemas.microsoft.com/office/powerpoint/2010/main" val="38402955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DA7A9C-6396-4D53-AA9A-32F5577F9C24}" type="slidenum">
              <a:rPr lang="en-US" smtClean="0"/>
              <a:t>2</a:t>
            </a:fld>
            <a:endParaRPr lang="en-US"/>
          </a:p>
        </p:txBody>
      </p:sp>
    </p:spTree>
    <p:extLst>
      <p:ext uri="{BB962C8B-B14F-4D97-AF65-F5344CB8AC3E}">
        <p14:creationId xmlns:p14="http://schemas.microsoft.com/office/powerpoint/2010/main" val="18056786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DA7A9C-6396-4D53-AA9A-32F5577F9C24}" type="slidenum">
              <a:rPr lang="en-US" smtClean="0"/>
              <a:t>3</a:t>
            </a:fld>
            <a:endParaRPr lang="en-US"/>
          </a:p>
        </p:txBody>
      </p:sp>
    </p:spTree>
    <p:extLst>
      <p:ext uri="{BB962C8B-B14F-4D97-AF65-F5344CB8AC3E}">
        <p14:creationId xmlns:p14="http://schemas.microsoft.com/office/powerpoint/2010/main" val="1924848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DA7A9C-6396-4D53-AA9A-32F5577F9C24}" type="slidenum">
              <a:rPr lang="en-US" smtClean="0"/>
              <a:t>6</a:t>
            </a:fld>
            <a:endParaRPr lang="en-US" dirty="0"/>
          </a:p>
        </p:txBody>
      </p:sp>
    </p:spTree>
    <p:extLst>
      <p:ext uri="{BB962C8B-B14F-4D97-AF65-F5344CB8AC3E}">
        <p14:creationId xmlns:p14="http://schemas.microsoft.com/office/powerpoint/2010/main" val="20258043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DA7A9C-6396-4D53-AA9A-32F5577F9C24}" type="slidenum">
              <a:rPr lang="en-US" smtClean="0"/>
              <a:t>7</a:t>
            </a:fld>
            <a:endParaRPr lang="en-US" dirty="0"/>
          </a:p>
        </p:txBody>
      </p:sp>
    </p:spTree>
    <p:extLst>
      <p:ext uri="{BB962C8B-B14F-4D97-AF65-F5344CB8AC3E}">
        <p14:creationId xmlns:p14="http://schemas.microsoft.com/office/powerpoint/2010/main" val="3204362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DA7A9C-6396-4D53-AA9A-32F5577F9C24}" type="slidenum">
              <a:rPr lang="en-US" smtClean="0"/>
              <a:t>8</a:t>
            </a:fld>
            <a:endParaRPr lang="en-US" dirty="0"/>
          </a:p>
        </p:txBody>
      </p:sp>
    </p:spTree>
    <p:extLst>
      <p:ext uri="{BB962C8B-B14F-4D97-AF65-F5344CB8AC3E}">
        <p14:creationId xmlns:p14="http://schemas.microsoft.com/office/powerpoint/2010/main" val="39126058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DA7A9C-6396-4D53-AA9A-32F5577F9C24}" type="slidenum">
              <a:rPr lang="en-US" smtClean="0"/>
              <a:t>9</a:t>
            </a:fld>
            <a:endParaRPr lang="en-US" dirty="0"/>
          </a:p>
        </p:txBody>
      </p:sp>
    </p:spTree>
    <p:extLst>
      <p:ext uri="{BB962C8B-B14F-4D97-AF65-F5344CB8AC3E}">
        <p14:creationId xmlns:p14="http://schemas.microsoft.com/office/powerpoint/2010/main" val="18126780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DA7A9C-6396-4D53-AA9A-32F5577F9C24}" type="slidenum">
              <a:rPr lang="en-US" smtClean="0"/>
              <a:t>10</a:t>
            </a:fld>
            <a:endParaRPr lang="en-US" dirty="0"/>
          </a:p>
        </p:txBody>
      </p:sp>
    </p:spTree>
    <p:extLst>
      <p:ext uri="{BB962C8B-B14F-4D97-AF65-F5344CB8AC3E}">
        <p14:creationId xmlns:p14="http://schemas.microsoft.com/office/powerpoint/2010/main" val="23152658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F19CB65-61C1-4329-A6D6-0214BD79A813}" type="slidenum">
              <a:rPr lang="en-US" smtClean="0"/>
              <a:pPr/>
              <a:t>11</a:t>
            </a:fld>
            <a:endParaRPr lang="en-US" dirty="0"/>
          </a:p>
        </p:txBody>
      </p:sp>
    </p:spTree>
    <p:extLst>
      <p:ext uri="{BB962C8B-B14F-4D97-AF65-F5344CB8AC3E}">
        <p14:creationId xmlns:p14="http://schemas.microsoft.com/office/powerpoint/2010/main" val="16373327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770888" y="1295401"/>
            <a:ext cx="8650224"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763895" y="1524000"/>
            <a:ext cx="8664211"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763895" y="3299013"/>
            <a:ext cx="8664212"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F4710B0E-FC20-45CA-B50D-61A44E7B376E}" type="datetimeFigureOut">
              <a:rPr lang="en-US" smtClean="0"/>
              <a:t>2/2/16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1198" y="611872"/>
            <a:ext cx="5439393" cy="11620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711198" y="1787856"/>
            <a:ext cx="5439393"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710B0E-FC20-45CA-B50D-61A44E7B376E}" type="datetimeFigureOut">
              <a:rPr lang="en-US" smtClean="0"/>
              <a:t>2/2/16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E6A9D4-73E3-4A00-A8DD-96C7810900D7}" type="slidenum">
              <a:rPr lang="en-US" smtClean="0"/>
              <a:t>‹#›</a:t>
            </a:fld>
            <a:endParaRPr lang="en-US"/>
          </a:p>
        </p:txBody>
      </p:sp>
      <p:sp>
        <p:nvSpPr>
          <p:cNvPr id="8" name="Picture Placeholder 2"/>
          <p:cNvSpPr>
            <a:spLocks noGrp="1"/>
          </p:cNvSpPr>
          <p:nvPr>
            <p:ph type="pic" idx="1"/>
          </p:nvPr>
        </p:nvSpPr>
        <p:spPr>
          <a:xfrm>
            <a:off x="6787489" y="359393"/>
            <a:ext cx="48768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F4710B0E-FC20-45CA-B50D-61A44E7B376E}" type="datetimeFigureOut">
              <a:rPr lang="en-US" smtClean="0"/>
              <a:t>2/2/16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6A9D4-73E3-4A00-A8DD-96C7810900D7}"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26389" y="368301"/>
            <a:ext cx="2032000" cy="55753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732365" y="368301"/>
            <a:ext cx="8919635" cy="55753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F4710B0E-FC20-45CA-B50D-61A44E7B376E}" type="datetimeFigureOut">
              <a:rPr lang="en-US" smtClean="0"/>
              <a:t>2/2/16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6A9D4-73E3-4A00-A8DD-96C7810900D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F4710B0E-FC20-45CA-B50D-61A44E7B376E}" type="datetimeFigureOut">
              <a:rPr lang="en-US" smtClean="0"/>
              <a:t>2/2/16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6A9D4-73E3-4A00-A8DD-96C7810900D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484718" y="3352802"/>
            <a:ext cx="11222567" cy="1470025"/>
          </a:xfrm>
        </p:spPr>
        <p:txBody>
          <a:bodyPr/>
          <a:lstStyle/>
          <a:p>
            <a:r>
              <a:rPr lang="en-US" smtClean="0"/>
              <a:t>Click to edit Master title style</a:t>
            </a:r>
            <a:endParaRPr dirty="0"/>
          </a:p>
        </p:txBody>
      </p:sp>
      <p:sp>
        <p:nvSpPr>
          <p:cNvPr id="3" name="Subtitle 2"/>
          <p:cNvSpPr>
            <a:spLocks noGrp="1"/>
          </p:cNvSpPr>
          <p:nvPr>
            <p:ph type="subTitle" idx="1"/>
          </p:nvPr>
        </p:nvSpPr>
        <p:spPr>
          <a:xfrm>
            <a:off x="484718" y="4771030"/>
            <a:ext cx="11222567"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F4710B0E-FC20-45CA-B50D-61A44E7B376E}" type="datetimeFigureOut">
              <a:rPr lang="en-US" smtClean="0"/>
              <a:t>2/2/16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6A9D4-73E3-4A00-A8DD-96C7810900D7}" type="slidenum">
              <a:rPr lang="en-US" smtClean="0"/>
              <a:t>‹#›</a:t>
            </a:fld>
            <a:endParaRPr lang="en-US"/>
          </a:p>
        </p:txBody>
      </p:sp>
      <p:sp>
        <p:nvSpPr>
          <p:cNvPr id="9" name="Picture Placeholder 2"/>
          <p:cNvSpPr>
            <a:spLocks noGrp="1"/>
          </p:cNvSpPr>
          <p:nvPr>
            <p:ph type="pic" idx="13"/>
          </p:nvPr>
        </p:nvSpPr>
        <p:spPr>
          <a:xfrm>
            <a:off x="494640" y="363538"/>
            <a:ext cx="1120272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32367" y="2403145"/>
            <a:ext cx="10742084" cy="1362075"/>
          </a:xfrm>
        </p:spPr>
        <p:txBody>
          <a:bodyPr anchor="b" anchorCtr="0"/>
          <a:lstStyle>
            <a:lvl1pPr algn="ct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732367" y="3736006"/>
            <a:ext cx="10742084"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710B0E-FC20-45CA-B50D-61A44E7B376E}" type="datetimeFigureOut">
              <a:rPr lang="en-US" smtClean="0"/>
              <a:t>2/2/16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6A9D4-73E3-4A00-A8DD-96C7810900D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32367" y="107576"/>
            <a:ext cx="10723035" cy="1336956"/>
          </a:xfrm>
        </p:spPr>
        <p:txBody>
          <a:bodyPr/>
          <a:lstStyle/>
          <a:p>
            <a:r>
              <a:rPr lang="en-US" smtClean="0"/>
              <a:t>Click to edit Master title style</a:t>
            </a:r>
            <a:endParaRPr/>
          </a:p>
        </p:txBody>
      </p:sp>
      <p:sp>
        <p:nvSpPr>
          <p:cNvPr id="3" name="Content Placeholder 2"/>
          <p:cNvSpPr>
            <a:spLocks noGrp="1"/>
          </p:cNvSpPr>
          <p:nvPr>
            <p:ph sz="half" idx="1"/>
          </p:nvPr>
        </p:nvSpPr>
        <p:spPr>
          <a:xfrm>
            <a:off x="732367" y="1600201"/>
            <a:ext cx="512064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6334761" y="1600201"/>
            <a:ext cx="512064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F4710B0E-FC20-45CA-B50D-61A44E7B376E}" type="datetimeFigureOut">
              <a:rPr lang="en-US" smtClean="0"/>
              <a:t>2/2/16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E6A9D4-73E3-4A00-A8DD-96C7810900D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2365" y="107576"/>
            <a:ext cx="10723035" cy="1336956"/>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32365" y="1453225"/>
            <a:ext cx="512064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32365" y="2347416"/>
            <a:ext cx="512064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6334760" y="1453225"/>
            <a:ext cx="512064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34760" y="2347416"/>
            <a:ext cx="512064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F4710B0E-FC20-45CA-B50D-61A44E7B376E}" type="datetimeFigureOut">
              <a:rPr lang="en-US" smtClean="0"/>
              <a:t>2/2/16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E6A9D4-73E3-4A00-A8DD-96C7810900D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F4710B0E-FC20-45CA-B50D-61A44E7B376E}" type="datetimeFigureOut">
              <a:rPr lang="en-US" smtClean="0"/>
              <a:t>2/2/16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E6A9D4-73E3-4A00-A8DD-96C7810900D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710B0E-FC20-45CA-B50D-61A44E7B376E}" type="datetimeFigureOut">
              <a:rPr lang="en-US" smtClean="0"/>
              <a:t>2/2/16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E6A9D4-73E3-4A00-A8DD-96C7810900D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1199" y="611872"/>
            <a:ext cx="512064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6323765" y="368300"/>
            <a:ext cx="512064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711199" y="1787856"/>
            <a:ext cx="512064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710B0E-FC20-45CA-B50D-61A44E7B376E}" type="datetimeFigureOut">
              <a:rPr lang="en-US" smtClean="0"/>
              <a:t>2/2/16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2367" y="107576"/>
            <a:ext cx="10723035" cy="1336956"/>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732367" y="1600201"/>
            <a:ext cx="10723035"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7506447" y="6275669"/>
            <a:ext cx="2844800" cy="365125"/>
          </a:xfrm>
          <a:prstGeom prst="rect">
            <a:avLst/>
          </a:prstGeom>
        </p:spPr>
        <p:txBody>
          <a:bodyPr vert="horz" lIns="91440" tIns="45720" rIns="91440" bIns="45720" rtlCol="0" anchor="ctr"/>
          <a:lstStyle>
            <a:lvl1pPr algn="r">
              <a:defRPr sz="1200">
                <a:solidFill>
                  <a:schemeClr val="bg1"/>
                </a:solidFill>
              </a:defRPr>
            </a:lvl1pPr>
          </a:lstStyle>
          <a:p>
            <a:fld id="{F4710B0E-FC20-45CA-B50D-61A44E7B376E}" type="datetimeFigureOut">
              <a:rPr lang="en-US" smtClean="0"/>
              <a:t>2/2/16</a:t>
            </a:fld>
            <a:endParaRPr lang="en-US"/>
          </a:p>
        </p:txBody>
      </p:sp>
      <p:sp>
        <p:nvSpPr>
          <p:cNvPr id="5" name="Footer Placeholder 4"/>
          <p:cNvSpPr>
            <a:spLocks noGrp="1"/>
          </p:cNvSpPr>
          <p:nvPr>
            <p:ph type="ftr" sz="quarter" idx="3"/>
          </p:nvPr>
        </p:nvSpPr>
        <p:spPr>
          <a:xfrm>
            <a:off x="352611" y="6275669"/>
            <a:ext cx="6454588"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10530541" y="6275669"/>
            <a:ext cx="1320800" cy="365125"/>
          </a:xfrm>
          <a:prstGeom prst="rect">
            <a:avLst/>
          </a:prstGeom>
        </p:spPr>
        <p:txBody>
          <a:bodyPr vert="horz" lIns="91440" tIns="45720" rIns="91440" bIns="45720" rtlCol="0" anchor="ctr"/>
          <a:lstStyle>
            <a:lvl1pPr algn="r">
              <a:defRPr sz="3600">
                <a:solidFill>
                  <a:schemeClr val="bg1"/>
                </a:solidFill>
              </a:defRPr>
            </a:lvl1pPr>
          </a:lstStyle>
          <a:p>
            <a:fld id="{5EE6A9D4-73E3-4A00-A8DD-96C7810900D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4086" r:id="rId1"/>
    <p:sldLayoutId id="2147484087" r:id="rId2"/>
    <p:sldLayoutId id="2147484088" r:id="rId3"/>
    <p:sldLayoutId id="2147484089" r:id="rId4"/>
    <p:sldLayoutId id="2147484090" r:id="rId5"/>
    <p:sldLayoutId id="2147484091" r:id="rId6"/>
    <p:sldLayoutId id="2147484092" r:id="rId7"/>
    <p:sldLayoutId id="2147484093" r:id="rId8"/>
    <p:sldLayoutId id="2147484094" r:id="rId9"/>
    <p:sldLayoutId id="2147484095" r:id="rId10"/>
    <p:sldLayoutId id="2147484096" r:id="rId11"/>
    <p:sldLayoutId id="2147484097"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image" Target="../media/image5.jpeg"/><Relationship Id="rId6"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chart" Target="../charts/char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chart" Target="../charts/char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chart" Target="../charts/chart3.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01040" y="1017300"/>
            <a:ext cx="9144000" cy="559788"/>
          </a:xfrm>
        </p:spPr>
        <p:txBody>
          <a:bodyPr>
            <a:noAutofit/>
          </a:bodyPr>
          <a:lstStyle/>
          <a:p>
            <a:r>
              <a:rPr lang="en-US" sz="4000" b="1" dirty="0" smtClean="0"/>
              <a:t>Analysis of Sac BHC Grants from </a:t>
            </a:r>
            <a:br>
              <a:rPr lang="en-US" sz="4000" b="1" dirty="0" smtClean="0"/>
            </a:br>
            <a:r>
              <a:rPr lang="en-US" sz="4000" b="1" dirty="0" smtClean="0"/>
              <a:t>Fall 2010 through March 2016</a:t>
            </a:r>
            <a:endParaRPr lang="en-US" sz="4000" b="1" dirty="0"/>
          </a:p>
        </p:txBody>
      </p:sp>
      <p:sp>
        <p:nvSpPr>
          <p:cNvPr id="3" name="Subtitle 2"/>
          <p:cNvSpPr>
            <a:spLocks noGrp="1"/>
          </p:cNvSpPr>
          <p:nvPr>
            <p:ph type="subTitle" idx="1"/>
          </p:nvPr>
        </p:nvSpPr>
        <p:spPr>
          <a:xfrm>
            <a:off x="555567" y="1797157"/>
            <a:ext cx="11186160" cy="4075472"/>
          </a:xfrm>
        </p:spPr>
        <p:txBody>
          <a:bodyPr>
            <a:noAutofit/>
          </a:bodyPr>
          <a:lstStyle/>
          <a:p>
            <a:pPr marL="342900" indent="-342900" algn="l">
              <a:buFont typeface="Arial" panose="020B0604020202020204" pitchFamily="34" charset="0"/>
              <a:buChar char="•"/>
            </a:pPr>
            <a:r>
              <a:rPr lang="en-US" sz="2200" b="1" dirty="0" smtClean="0"/>
              <a:t>$23,276,795 grants and contracts issued </a:t>
            </a:r>
          </a:p>
          <a:p>
            <a:pPr marL="342900" indent="-342900" algn="l">
              <a:buFont typeface="Arial" panose="020B0604020202020204" pitchFamily="34" charset="0"/>
              <a:buChar char="•"/>
            </a:pPr>
            <a:endParaRPr lang="en-US" sz="2200" b="1" dirty="0" smtClean="0"/>
          </a:p>
          <a:p>
            <a:pPr marL="342900" indent="-342900" algn="l">
              <a:buFont typeface="Arial" panose="020B0604020202020204" pitchFamily="34" charset="0"/>
              <a:buChar char="•"/>
            </a:pPr>
            <a:r>
              <a:rPr lang="en-US" sz="2200" b="1" dirty="0" smtClean="0"/>
              <a:t>282 grants and contracts issued to 84 orgs/contractors</a:t>
            </a:r>
          </a:p>
          <a:p>
            <a:pPr marL="342900" indent="-342900" algn="l">
              <a:buFont typeface="Arial" panose="020B0604020202020204" pitchFamily="34" charset="0"/>
              <a:buChar char="•"/>
            </a:pPr>
            <a:endParaRPr lang="en-US" sz="2200" b="1" dirty="0" smtClean="0"/>
          </a:p>
          <a:p>
            <a:pPr marL="342900" indent="-342900" algn="l">
              <a:buFont typeface="Arial" panose="020B0604020202020204" pitchFamily="34" charset="0"/>
              <a:buChar char="•"/>
            </a:pPr>
            <a:r>
              <a:rPr lang="en-US" sz="2200" b="1" dirty="0" smtClean="0"/>
              <a:t>31 residents living in the Sac BHC target area supported by funding</a:t>
            </a:r>
          </a:p>
          <a:p>
            <a:pPr marL="342900" indent="-342900" algn="l">
              <a:buFont typeface="Arial" panose="020B0604020202020204" pitchFamily="34" charset="0"/>
              <a:buChar char="•"/>
            </a:pPr>
            <a:endParaRPr lang="en-US" sz="2200" b="1" dirty="0" smtClean="0"/>
          </a:p>
          <a:p>
            <a:pPr marL="342900" indent="-342900" algn="l">
              <a:buFont typeface="Arial" panose="020B0604020202020204" pitchFamily="34" charset="0"/>
              <a:buChar char="•"/>
            </a:pPr>
            <a:r>
              <a:rPr lang="en-US" sz="2200" b="1" dirty="0" smtClean="0"/>
              <a:t>Does not include contracts to Sac Kings, Sac Republic, </a:t>
            </a:r>
            <a:r>
              <a:rPr lang="en-US" sz="2200" b="1" dirty="0" err="1" smtClean="0"/>
              <a:t>Americorps</a:t>
            </a:r>
            <a:r>
              <a:rPr lang="en-US" sz="2200" b="1" dirty="0" smtClean="0"/>
              <a:t> and most of the </a:t>
            </a:r>
            <a:r>
              <a:rPr lang="en-US" sz="2200" b="1" dirty="0" err="1" smtClean="0"/>
              <a:t>Healthcorps</a:t>
            </a:r>
            <a:r>
              <a:rPr lang="en-US" sz="2200" b="1" dirty="0" smtClean="0"/>
              <a:t> grants</a:t>
            </a:r>
          </a:p>
          <a:p>
            <a:pPr marL="342900" indent="-342900" algn="l">
              <a:buFont typeface="Arial" panose="020B0604020202020204" pitchFamily="34" charset="0"/>
              <a:buChar char="•"/>
            </a:pPr>
            <a:endParaRPr lang="en-US" sz="2200" b="1" dirty="0"/>
          </a:p>
          <a:p>
            <a:pPr marL="342900" indent="-342900" algn="l">
              <a:buFont typeface="Arial" panose="020B0604020202020204" pitchFamily="34" charset="0"/>
              <a:buChar char="•"/>
            </a:pPr>
            <a:r>
              <a:rPr lang="en-US" sz="2200" b="1" dirty="0" smtClean="0"/>
              <a:t>Currently funding 43 entities</a:t>
            </a:r>
          </a:p>
        </p:txBody>
      </p:sp>
      <p:pic>
        <p:nvPicPr>
          <p:cNvPr id="4" name="Picture 3" descr="The Hub Logo 2010BLANK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3336" y="5057835"/>
            <a:ext cx="2208664" cy="1800165"/>
          </a:xfrm>
          <a:prstGeom prst="rect">
            <a:avLst/>
          </a:prstGeom>
        </p:spPr>
      </p:pic>
    </p:spTree>
    <p:extLst>
      <p:ext uri="{BB962C8B-B14F-4D97-AF65-F5344CB8AC3E}">
        <p14:creationId xmlns:p14="http://schemas.microsoft.com/office/powerpoint/2010/main" val="276484575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0109" y="440027"/>
            <a:ext cx="9144000" cy="559788"/>
          </a:xfrm>
        </p:spPr>
        <p:txBody>
          <a:bodyPr>
            <a:noAutofit/>
          </a:bodyPr>
          <a:lstStyle/>
          <a:p>
            <a:r>
              <a:rPr lang="en-US" sz="4000" b="1" dirty="0" smtClean="0"/>
              <a:t>City and County Policies Passed</a:t>
            </a:r>
            <a:endParaRPr lang="en-US" sz="4000" b="1" dirty="0"/>
          </a:p>
        </p:txBody>
      </p:sp>
      <p:sp>
        <p:nvSpPr>
          <p:cNvPr id="3" name="Subtitle 2"/>
          <p:cNvSpPr>
            <a:spLocks noGrp="1"/>
          </p:cNvSpPr>
          <p:nvPr>
            <p:ph type="subTitle" idx="1"/>
          </p:nvPr>
        </p:nvSpPr>
        <p:spPr>
          <a:xfrm>
            <a:off x="357679" y="1379913"/>
            <a:ext cx="10932160" cy="5394960"/>
          </a:xfrm>
        </p:spPr>
        <p:txBody>
          <a:bodyPr>
            <a:normAutofit fontScale="85000" lnSpcReduction="20000"/>
          </a:bodyPr>
          <a:lstStyle/>
          <a:p>
            <a:pPr lvl="0" algn="l"/>
            <a:r>
              <a:rPr lang="en-US" sz="3200" dirty="0" smtClean="0"/>
              <a:t>2015</a:t>
            </a:r>
            <a:r>
              <a:rPr lang="en-US" sz="3200" dirty="0"/>
              <a:t>: City and County ordinances passed to authorize tax incentives for vacant parcels that support urban agriculture. Owners of vacant lots will be eligible for tax breaks if they use the land for agriculture for 5 years.</a:t>
            </a:r>
          </a:p>
          <a:p>
            <a:pPr algn="l"/>
            <a:r>
              <a:rPr lang="en-US" sz="3200" dirty="0"/>
              <a:t> </a:t>
            </a:r>
          </a:p>
          <a:p>
            <a:pPr lvl="0" algn="l"/>
            <a:r>
              <a:rPr lang="en-US" sz="3200" dirty="0"/>
              <a:t>2015: Sacramento County Board of Supervisors dedicates 20% of former redevelopment funds (boomerang funds) toward the County’s Affordable Housing Trust Fund. </a:t>
            </a:r>
          </a:p>
          <a:p>
            <a:pPr algn="l"/>
            <a:r>
              <a:rPr lang="en-US" sz="3200" dirty="0"/>
              <a:t> </a:t>
            </a:r>
          </a:p>
          <a:p>
            <a:pPr lvl="0" algn="l"/>
            <a:r>
              <a:rPr lang="en-US" sz="3200" dirty="0"/>
              <a:t>2015: Sacramento County Board of Supervisors updates County Design Guidelines, which emphasize Active Design to encourage walking and biking, and to improve access to public transit.  The use of the word "health" and "healthy communities" is now embedded in the code and guidelines</a:t>
            </a:r>
            <a:r>
              <a:rPr lang="en-US" sz="3200" dirty="0" smtClean="0"/>
              <a:t>.</a:t>
            </a:r>
            <a:endParaRPr lang="en-US" sz="3200" dirty="0"/>
          </a:p>
        </p:txBody>
      </p:sp>
      <p:pic>
        <p:nvPicPr>
          <p:cNvPr id="4" name="Picture 3" descr="The Hub Logo 2010BLANK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40364" y="5644245"/>
            <a:ext cx="1259930" cy="1026902"/>
          </a:xfrm>
          <a:prstGeom prst="rect">
            <a:avLst/>
          </a:prstGeom>
        </p:spPr>
      </p:pic>
    </p:spTree>
    <p:extLst>
      <p:ext uri="{BB962C8B-B14F-4D97-AF65-F5344CB8AC3E}">
        <p14:creationId xmlns:p14="http://schemas.microsoft.com/office/powerpoint/2010/main" val="123838860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bwMode="auto">
          <a:xfrm>
            <a:off x="1562818" y="-218209"/>
            <a:ext cx="7919050" cy="1879601"/>
          </a:xfrm>
          <a:noFill/>
          <a:ln>
            <a:miter lim="800000"/>
            <a:headEnd/>
            <a:tailEnd/>
          </a:ln>
        </p:spPr>
        <p:txBody>
          <a:bodyPr vert="horz" wrap="square" lIns="68580" tIns="34290" rIns="68580" bIns="34290" numCol="1" rtlCol="0" anchor="t" anchorCtr="0" compatLnSpc="1">
            <a:prstTxWarp prst="textNoShape">
              <a:avLst/>
            </a:prstTxWarp>
            <a:normAutofit fontScale="90000"/>
          </a:bodyPr>
          <a:lstStyle/>
          <a:p>
            <a:pPr algn="ctr"/>
            <a:r>
              <a:rPr lang="en-US" sz="3200" b="1" dirty="0" smtClean="0">
                <a:solidFill>
                  <a:srgbClr val="FFC000"/>
                </a:solidFill>
                <a:effectLst>
                  <a:outerShdw blurRad="38100" dist="38100" dir="2700000" algn="tl">
                    <a:srgbClr val="000000">
                      <a:alpha val="43137"/>
                    </a:srgbClr>
                  </a:outerShdw>
                </a:effectLst>
                <a:latin typeface="Verdana" pitchFamily="34" charset="0"/>
              </a:rPr>
              <a:t/>
            </a:r>
            <a:br>
              <a:rPr lang="en-US" sz="3200" b="1" dirty="0" smtClean="0">
                <a:solidFill>
                  <a:srgbClr val="FFC000"/>
                </a:solidFill>
                <a:effectLst>
                  <a:outerShdw blurRad="38100" dist="38100" dir="2700000" algn="tl">
                    <a:srgbClr val="000000">
                      <a:alpha val="43137"/>
                    </a:srgbClr>
                  </a:outerShdw>
                </a:effectLst>
                <a:latin typeface="Verdana" pitchFamily="34" charset="0"/>
              </a:rPr>
            </a:br>
            <a:r>
              <a:rPr lang="en-US" sz="3200" b="1" dirty="0" smtClean="0">
                <a:solidFill>
                  <a:srgbClr val="FFC000"/>
                </a:solidFill>
                <a:effectLst>
                  <a:outerShdw blurRad="38100" dist="38100" dir="2700000" algn="tl">
                    <a:srgbClr val="000000">
                      <a:alpha val="43137"/>
                    </a:srgbClr>
                  </a:outerShdw>
                </a:effectLst>
                <a:latin typeface="Verdana" pitchFamily="34" charset="0"/>
              </a:rPr>
              <a:t>Health 4 All County </a:t>
            </a:r>
            <a:br>
              <a:rPr lang="en-US" sz="3200" b="1" dirty="0" smtClean="0">
                <a:solidFill>
                  <a:srgbClr val="FFC000"/>
                </a:solidFill>
                <a:effectLst>
                  <a:outerShdw blurRad="38100" dist="38100" dir="2700000" algn="tl">
                    <a:srgbClr val="000000">
                      <a:alpha val="43137"/>
                    </a:srgbClr>
                  </a:outerShdw>
                </a:effectLst>
                <a:latin typeface="Verdana" pitchFamily="34" charset="0"/>
              </a:rPr>
            </a:br>
            <a:r>
              <a:rPr lang="en-US" sz="3200" b="1" dirty="0" smtClean="0">
                <a:solidFill>
                  <a:srgbClr val="FFC000"/>
                </a:solidFill>
                <a:effectLst>
                  <a:outerShdw blurRad="38100" dist="38100" dir="2700000" algn="tl">
                    <a:srgbClr val="000000">
                      <a:alpha val="43137"/>
                    </a:srgbClr>
                  </a:outerShdw>
                </a:effectLst>
                <a:latin typeface="Verdana" pitchFamily="34" charset="0"/>
              </a:rPr>
              <a:t>Policy Passed and Being Implemented</a:t>
            </a:r>
            <a:endParaRPr lang="en-US" sz="3200" b="1" dirty="0">
              <a:solidFill>
                <a:srgbClr val="FFC000"/>
              </a:solidFill>
              <a:effectLst>
                <a:outerShdw blurRad="38100" dist="38100" dir="2700000" algn="tl">
                  <a:srgbClr val="000000">
                    <a:alpha val="43137"/>
                  </a:srgbClr>
                </a:outerShdw>
              </a:effectLst>
              <a:latin typeface="Verdana" pitchFamily="34" charset="0"/>
            </a:endParaRPr>
          </a:p>
        </p:txBody>
      </p:sp>
      <p:sp>
        <p:nvSpPr>
          <p:cNvPr id="157699" name="Rectangle 3"/>
          <p:cNvSpPr>
            <a:spLocks noGrp="1" noChangeArrowheads="1"/>
          </p:cNvSpPr>
          <p:nvPr>
            <p:ph idx="1"/>
          </p:nvPr>
        </p:nvSpPr>
        <p:spPr bwMode="auto">
          <a:xfrm>
            <a:off x="623454" y="1813868"/>
            <a:ext cx="11328399" cy="3682940"/>
          </a:xfrm>
          <a:noFill/>
          <a:ln>
            <a:miter lim="800000"/>
            <a:headEnd/>
            <a:tailEnd/>
          </a:ln>
        </p:spPr>
        <p:txBody>
          <a:bodyPr vert="horz" wrap="square" lIns="68580" tIns="34290" rIns="68580" bIns="34290" numCol="1" rtlCol="0" anchor="t" anchorCtr="0" compatLnSpc="1">
            <a:prstTxWarp prst="textNoShape">
              <a:avLst/>
            </a:prstTxWarp>
            <a:normAutofit/>
          </a:bodyPr>
          <a:lstStyle/>
          <a:p>
            <a:pPr>
              <a:buClr>
                <a:schemeClr val="bg2"/>
              </a:buClr>
            </a:pPr>
            <a:r>
              <a:rPr lang="en-US" sz="2400" dirty="0"/>
              <a:t>Sacramento County Board of Supervisors approves a budget that includes funding for healthcare for the undocumented (June 16, 2015)</a:t>
            </a:r>
          </a:p>
          <a:p>
            <a:pPr>
              <a:buClr>
                <a:schemeClr val="bg2"/>
              </a:buClr>
            </a:pPr>
            <a:endParaRPr lang="en-US" sz="2400" dirty="0"/>
          </a:p>
          <a:p>
            <a:pPr>
              <a:buClr>
                <a:schemeClr val="bg2"/>
              </a:buClr>
            </a:pPr>
            <a:r>
              <a:rPr lang="en-US" sz="2400" dirty="0"/>
              <a:t>Sacramento County convenes a Stakeholder Group that includes BHC Hub partners to design and work through the implementation of the healthcare program for the undocumented</a:t>
            </a:r>
            <a:br>
              <a:rPr lang="en-US" sz="2400" dirty="0"/>
            </a:br>
            <a:endParaRPr lang="en-US" sz="2400" dirty="0"/>
          </a:p>
        </p:txBody>
      </p:sp>
      <p:pic>
        <p:nvPicPr>
          <p:cNvPr id="2050" name="Picture 2" descr="C:\Users\Ctien\AppData\Local\Microsoft\Windows\Temporary Internet Files\Content.IE5\RQI7VOS5\11083646_782861525143264_539410962045847482_n.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11342" y="4495800"/>
            <a:ext cx="3147859" cy="2002016"/>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Ctien\AppData\Local\Microsoft\Windows\Temporary Internet Files\Content.IE5\4IN7RJLF\11082473_782860515143365_989466095241043128_n.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00850" y="4495800"/>
            <a:ext cx="2763687" cy="1943100"/>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Users\Ctien\AppData\Local\Microsoft\Windows\Temporary Internet Files\Content.IE5\RQI7VOS5\10981999_782862325143184_192968429318941869_n.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562818" y="4495800"/>
            <a:ext cx="2995524" cy="200201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The Hub Logo 2010BLANK2.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0" y="5630215"/>
            <a:ext cx="1506397" cy="1227785"/>
          </a:xfrm>
          <a:prstGeom prst="rect">
            <a:avLst/>
          </a:prstGeom>
        </p:spPr>
      </p:pic>
    </p:spTree>
    <p:extLst>
      <p:ext uri="{BB962C8B-B14F-4D97-AF65-F5344CB8AC3E}">
        <p14:creationId xmlns:p14="http://schemas.microsoft.com/office/powerpoint/2010/main" val="36288991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56604"/>
            <a:ext cx="9144000" cy="559788"/>
          </a:xfrm>
        </p:spPr>
        <p:txBody>
          <a:bodyPr>
            <a:noAutofit/>
          </a:bodyPr>
          <a:lstStyle/>
          <a:p>
            <a:r>
              <a:rPr lang="en-US" sz="4000" b="1" dirty="0" smtClean="0"/>
              <a:t>Current Policy Work in Schools</a:t>
            </a:r>
            <a:endParaRPr lang="en-US" sz="4000" b="1" dirty="0"/>
          </a:p>
        </p:txBody>
      </p:sp>
      <p:sp>
        <p:nvSpPr>
          <p:cNvPr id="3" name="Subtitle 2"/>
          <p:cNvSpPr>
            <a:spLocks noGrp="1"/>
          </p:cNvSpPr>
          <p:nvPr>
            <p:ph type="subTitle" idx="1"/>
          </p:nvPr>
        </p:nvSpPr>
        <p:spPr>
          <a:xfrm>
            <a:off x="508000" y="1706880"/>
            <a:ext cx="10149840" cy="5049520"/>
          </a:xfrm>
        </p:spPr>
        <p:txBody>
          <a:bodyPr>
            <a:normAutofit/>
          </a:bodyPr>
          <a:lstStyle/>
          <a:p>
            <a:pPr marL="342900" lvl="0" indent="-342900" algn="l">
              <a:buFont typeface="Arial" panose="020B0604020202020204" pitchFamily="34" charset="0"/>
              <a:buChar char="•"/>
            </a:pPr>
            <a:r>
              <a:rPr lang="en-US" sz="2200" b="1" dirty="0"/>
              <a:t>Improve school climate through the implementation of anti-bullying policies and positive school discipline and school discipline policies to reduce suspensions and expulsions.</a:t>
            </a:r>
          </a:p>
          <a:p>
            <a:pPr algn="l"/>
            <a:endParaRPr lang="en-US" sz="2200" b="1" dirty="0"/>
          </a:p>
          <a:p>
            <a:pPr marL="342900" lvl="0" indent="-342900" algn="l">
              <a:buFont typeface="Arial" panose="020B0604020202020204" pitchFamily="34" charset="0"/>
              <a:buChar char="•"/>
            </a:pPr>
            <a:r>
              <a:rPr lang="en-US" sz="2200" b="1" dirty="0" smtClean="0"/>
              <a:t>Increase </a:t>
            </a:r>
            <a:r>
              <a:rPr lang="en-US" sz="2200" b="1" dirty="0"/>
              <a:t>resources for low income, ELL, and foster youth through LCFF and other funding sources.</a:t>
            </a:r>
          </a:p>
          <a:p>
            <a:pPr algn="l"/>
            <a:r>
              <a:rPr lang="en-US" sz="2200" b="1" dirty="0"/>
              <a:t> </a:t>
            </a:r>
          </a:p>
          <a:p>
            <a:pPr marL="342900" lvl="0" indent="-342900" algn="l">
              <a:buFont typeface="Arial" panose="020B0604020202020204" pitchFamily="34" charset="0"/>
              <a:buChar char="•"/>
            </a:pPr>
            <a:r>
              <a:rPr lang="en-US" sz="2200" b="1" dirty="0"/>
              <a:t>Ensure the construction of a centralized school kitchen at </a:t>
            </a:r>
            <a:r>
              <a:rPr lang="en-US" sz="2200" b="1" dirty="0" smtClean="0"/>
              <a:t>SCUSD.</a:t>
            </a:r>
            <a:endParaRPr lang="en-US" sz="2200" b="1" dirty="0"/>
          </a:p>
          <a:p>
            <a:pPr algn="l"/>
            <a:r>
              <a:rPr lang="en-US" sz="2200" b="1" dirty="0"/>
              <a:t> </a:t>
            </a:r>
          </a:p>
          <a:p>
            <a:pPr marL="342900" lvl="0" indent="-342900" algn="l">
              <a:buFont typeface="Arial" panose="020B0604020202020204" pitchFamily="34" charset="0"/>
              <a:buChar char="•"/>
            </a:pPr>
            <a:r>
              <a:rPr lang="en-US" sz="2200" b="1" dirty="0"/>
              <a:t>Revise and update an existing school wellness policy at </a:t>
            </a:r>
            <a:r>
              <a:rPr lang="en-US" sz="2200" b="1" dirty="0" smtClean="0"/>
              <a:t>SCUSD.</a:t>
            </a:r>
            <a:r>
              <a:rPr lang="en-US" sz="2000" b="1" dirty="0" smtClean="0"/>
              <a:t> </a:t>
            </a:r>
            <a:endParaRPr lang="en-US" sz="2000" b="1" dirty="0"/>
          </a:p>
          <a:p>
            <a:pPr marL="342900" indent="-342900" algn="l">
              <a:buFont typeface="Arial" panose="020B0604020202020204" pitchFamily="34" charset="0"/>
              <a:buChar char="•"/>
            </a:pPr>
            <a:endParaRPr lang="en-US" sz="2000" b="1" dirty="0" smtClean="0"/>
          </a:p>
        </p:txBody>
      </p:sp>
      <p:pic>
        <p:nvPicPr>
          <p:cNvPr id="4" name="Picture 3" descr="The Hub Logo 2010BLANK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19018" y="5382333"/>
            <a:ext cx="1581275" cy="1288814"/>
          </a:xfrm>
          <a:prstGeom prst="rect">
            <a:avLst/>
          </a:prstGeom>
        </p:spPr>
      </p:pic>
    </p:spTree>
    <p:extLst>
      <p:ext uri="{BB962C8B-B14F-4D97-AF65-F5344CB8AC3E}">
        <p14:creationId xmlns:p14="http://schemas.microsoft.com/office/powerpoint/2010/main" val="371153758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493" y="385533"/>
            <a:ext cx="9144000" cy="559788"/>
          </a:xfrm>
        </p:spPr>
        <p:txBody>
          <a:bodyPr>
            <a:noAutofit/>
          </a:bodyPr>
          <a:lstStyle/>
          <a:p>
            <a:r>
              <a:rPr lang="en-US" sz="4000" b="1" dirty="0" smtClean="0"/>
              <a:t>Current Policy Work at the County</a:t>
            </a:r>
            <a:endParaRPr lang="en-US" sz="4000" b="1" dirty="0"/>
          </a:p>
        </p:txBody>
      </p:sp>
      <p:sp>
        <p:nvSpPr>
          <p:cNvPr id="3" name="Subtitle 2"/>
          <p:cNvSpPr>
            <a:spLocks noGrp="1"/>
          </p:cNvSpPr>
          <p:nvPr>
            <p:ph type="subTitle" idx="1"/>
          </p:nvPr>
        </p:nvSpPr>
        <p:spPr>
          <a:xfrm>
            <a:off x="610523" y="1128684"/>
            <a:ext cx="9977120" cy="6085840"/>
          </a:xfrm>
        </p:spPr>
        <p:txBody>
          <a:bodyPr>
            <a:normAutofit/>
          </a:bodyPr>
          <a:lstStyle/>
          <a:p>
            <a:pPr lvl="0" algn="l"/>
            <a:r>
              <a:rPr lang="en-US" sz="2200" b="1" dirty="0"/>
              <a:t>Sanction on-site sale of produce at home and from community gardens </a:t>
            </a:r>
            <a:r>
              <a:rPr lang="en-US" sz="2200" b="1" dirty="0" smtClean="0"/>
              <a:t>at the County. </a:t>
            </a:r>
            <a:endParaRPr lang="en-US" sz="2200" b="1" dirty="0"/>
          </a:p>
          <a:p>
            <a:pPr algn="l"/>
            <a:r>
              <a:rPr lang="en-US" sz="2200" b="1" dirty="0"/>
              <a:t> </a:t>
            </a:r>
          </a:p>
          <a:p>
            <a:pPr lvl="0" algn="l"/>
            <a:r>
              <a:rPr lang="en-US" sz="2200" b="1" dirty="0" smtClean="0"/>
              <a:t>Ensure </a:t>
            </a:r>
            <a:r>
              <a:rPr lang="en-US" sz="2200" b="1" dirty="0"/>
              <a:t>safe and healthy homes through the adoption of a countywide rental inspection program.</a:t>
            </a:r>
          </a:p>
          <a:p>
            <a:pPr algn="l"/>
            <a:r>
              <a:rPr lang="en-US" sz="2200" b="1" dirty="0"/>
              <a:t> </a:t>
            </a:r>
          </a:p>
          <a:p>
            <a:pPr lvl="0" algn="l"/>
            <a:r>
              <a:rPr lang="en-US" sz="2200" b="1" dirty="0"/>
              <a:t>Reduce incarceration and invest the savings in prevention through the implementation of Prop 47.</a:t>
            </a:r>
            <a:br>
              <a:rPr lang="en-US" sz="2200" b="1" dirty="0"/>
            </a:br>
            <a:endParaRPr lang="en-US" sz="2200" b="1" dirty="0"/>
          </a:p>
          <a:p>
            <a:pPr lvl="0" algn="l"/>
            <a:r>
              <a:rPr lang="en-US" sz="2200" b="1" dirty="0"/>
              <a:t>Identify a revenue source for the </a:t>
            </a:r>
            <a:r>
              <a:rPr lang="en-US" sz="2200" b="1" dirty="0" smtClean="0"/>
              <a:t>City and County’s </a:t>
            </a:r>
            <a:r>
              <a:rPr lang="en-US" sz="2200" b="1" dirty="0"/>
              <a:t>Affordable Housing Trust Fund. </a:t>
            </a:r>
            <a:endParaRPr lang="en-US" sz="2200" b="1" dirty="0" smtClean="0"/>
          </a:p>
          <a:p>
            <a:pPr lvl="0" algn="l"/>
            <a:endParaRPr lang="en-US" sz="2200" b="1" dirty="0"/>
          </a:p>
          <a:p>
            <a:pPr algn="l"/>
            <a:r>
              <a:rPr lang="en-US" sz="2200" b="1" dirty="0" smtClean="0"/>
              <a:t>Monitor implementation of health </a:t>
            </a:r>
            <a:r>
              <a:rPr lang="en-US" sz="2200" b="1" dirty="0"/>
              <a:t>care services </a:t>
            </a:r>
            <a:r>
              <a:rPr lang="en-US" sz="2200" b="1" dirty="0" smtClean="0"/>
              <a:t>for up to 3,000 undocumented at the Sacramento </a:t>
            </a:r>
            <a:r>
              <a:rPr lang="en-US" sz="2200" b="1" dirty="0"/>
              <a:t>County Community </a:t>
            </a:r>
            <a:r>
              <a:rPr lang="en-US" sz="2200" b="1" dirty="0" smtClean="0"/>
              <a:t>Clinic.</a:t>
            </a:r>
            <a:endParaRPr lang="en-US" sz="2200" b="1" dirty="0"/>
          </a:p>
          <a:p>
            <a:pPr lvl="0" algn="l"/>
            <a:endParaRPr lang="en-US" sz="2000" dirty="0" smtClean="0"/>
          </a:p>
          <a:p>
            <a:pPr lvl="0" algn="l"/>
            <a:r>
              <a:rPr lang="en-US" dirty="0"/>
              <a:t> </a:t>
            </a:r>
          </a:p>
        </p:txBody>
      </p:sp>
      <p:pic>
        <p:nvPicPr>
          <p:cNvPr id="4" name="Picture 3" descr="The Hub Logo 2010BLANK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66496" y="5339525"/>
            <a:ext cx="1633798" cy="1331622"/>
          </a:xfrm>
          <a:prstGeom prst="rect">
            <a:avLst/>
          </a:prstGeom>
        </p:spPr>
      </p:pic>
    </p:spTree>
    <p:extLst>
      <p:ext uri="{BB962C8B-B14F-4D97-AF65-F5344CB8AC3E}">
        <p14:creationId xmlns:p14="http://schemas.microsoft.com/office/powerpoint/2010/main" val="90238153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1306" y="592658"/>
            <a:ext cx="9144000" cy="559788"/>
          </a:xfrm>
        </p:spPr>
        <p:txBody>
          <a:bodyPr>
            <a:noAutofit/>
          </a:bodyPr>
          <a:lstStyle/>
          <a:p>
            <a:r>
              <a:rPr lang="en-US" sz="4000" b="1" dirty="0" smtClean="0"/>
              <a:t>Current Policy Work at the City</a:t>
            </a:r>
            <a:endParaRPr lang="en-US" sz="4000" b="1" dirty="0"/>
          </a:p>
        </p:txBody>
      </p:sp>
      <p:sp>
        <p:nvSpPr>
          <p:cNvPr id="3" name="Subtitle 2"/>
          <p:cNvSpPr>
            <a:spLocks noGrp="1"/>
          </p:cNvSpPr>
          <p:nvPr>
            <p:ph type="subTitle" idx="1"/>
          </p:nvPr>
        </p:nvSpPr>
        <p:spPr>
          <a:xfrm>
            <a:off x="570115" y="1508068"/>
            <a:ext cx="9804400" cy="5648960"/>
          </a:xfrm>
        </p:spPr>
        <p:txBody>
          <a:bodyPr>
            <a:normAutofit/>
          </a:bodyPr>
          <a:lstStyle/>
          <a:p>
            <a:pPr lvl="0" algn="l"/>
            <a:r>
              <a:rPr lang="en-US" sz="2200" b="1" dirty="0" smtClean="0"/>
              <a:t>Ensure </a:t>
            </a:r>
            <a:r>
              <a:rPr lang="en-US" sz="2200" b="1" dirty="0"/>
              <a:t>that pedestrians and bicyclists are safe through the adoption of a citywide “Vision Zero” policy. </a:t>
            </a:r>
          </a:p>
          <a:p>
            <a:pPr algn="l"/>
            <a:r>
              <a:rPr lang="en-US" sz="2200" b="1" dirty="0"/>
              <a:t> </a:t>
            </a:r>
          </a:p>
          <a:p>
            <a:pPr lvl="0" algn="l"/>
            <a:r>
              <a:rPr lang="en-US" sz="2200" b="1" dirty="0"/>
              <a:t>Ensure the development of walkable and </a:t>
            </a:r>
            <a:r>
              <a:rPr lang="en-US" sz="2200" b="1" dirty="0" err="1"/>
              <a:t>bikeable</a:t>
            </a:r>
            <a:r>
              <a:rPr lang="en-US" sz="2200" b="1" dirty="0"/>
              <a:t> streets through the incorporation of active design principles </a:t>
            </a:r>
            <a:r>
              <a:rPr lang="en-US" sz="2200" b="1" dirty="0" smtClean="0"/>
              <a:t>at the city. </a:t>
            </a:r>
            <a:endParaRPr lang="en-US" sz="2200" b="1" dirty="0"/>
          </a:p>
          <a:p>
            <a:pPr algn="l"/>
            <a:r>
              <a:rPr lang="en-US" sz="2200" b="1" dirty="0"/>
              <a:t> </a:t>
            </a:r>
          </a:p>
          <a:p>
            <a:pPr lvl="0" algn="l"/>
            <a:r>
              <a:rPr lang="en-US" sz="2200" b="1" dirty="0" smtClean="0"/>
              <a:t>Identify </a:t>
            </a:r>
            <a:r>
              <a:rPr lang="en-US" sz="2200" b="1" dirty="0"/>
              <a:t>a revenue source for the </a:t>
            </a:r>
            <a:r>
              <a:rPr lang="en-US" sz="2200" b="1" dirty="0" smtClean="0"/>
              <a:t>City and County’s </a:t>
            </a:r>
            <a:r>
              <a:rPr lang="en-US" sz="2200" b="1" dirty="0"/>
              <a:t>Affordable Housing Trust Fund. </a:t>
            </a:r>
            <a:endParaRPr lang="en-US" sz="2200" b="1" dirty="0" smtClean="0"/>
          </a:p>
          <a:p>
            <a:pPr lvl="0" algn="l"/>
            <a:r>
              <a:rPr lang="en-US" sz="2200" b="1" dirty="0"/>
              <a:t> </a:t>
            </a:r>
          </a:p>
          <a:p>
            <a:pPr lvl="0" algn="l"/>
            <a:r>
              <a:rPr lang="en-US" sz="2200" b="1" dirty="0"/>
              <a:t>Ensure the successful establishment of a new City Department of Youth Services in 2017</a:t>
            </a:r>
            <a:r>
              <a:rPr lang="en-US" sz="2200" b="1" dirty="0" smtClean="0"/>
              <a:t>.</a:t>
            </a:r>
          </a:p>
          <a:p>
            <a:pPr lvl="0" algn="l"/>
            <a:endParaRPr lang="en-US" sz="2000" dirty="0"/>
          </a:p>
          <a:p>
            <a:pPr lvl="0" algn="l"/>
            <a:endParaRPr lang="en-US" sz="2000" dirty="0"/>
          </a:p>
        </p:txBody>
      </p:sp>
      <p:pic>
        <p:nvPicPr>
          <p:cNvPr id="4" name="Picture 3" descr="The Hub Logo 2010BLANK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22468" y="5140631"/>
            <a:ext cx="1877825" cy="1530516"/>
          </a:xfrm>
          <a:prstGeom prst="rect">
            <a:avLst/>
          </a:prstGeom>
        </p:spPr>
      </p:pic>
    </p:spTree>
    <p:extLst>
      <p:ext uri="{BB962C8B-B14F-4D97-AF65-F5344CB8AC3E}">
        <p14:creationId xmlns:p14="http://schemas.microsoft.com/office/powerpoint/2010/main" val="326216311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2482" y="1093956"/>
            <a:ext cx="10251440" cy="559788"/>
          </a:xfrm>
        </p:spPr>
        <p:txBody>
          <a:bodyPr>
            <a:noAutofit/>
          </a:bodyPr>
          <a:lstStyle/>
          <a:p>
            <a:r>
              <a:rPr lang="en-US" sz="4000" b="1" dirty="0" smtClean="0"/>
              <a:t>Analysis of Sac BHC Grants from </a:t>
            </a:r>
            <a:br>
              <a:rPr lang="en-US" sz="4000" b="1" dirty="0" smtClean="0"/>
            </a:br>
            <a:r>
              <a:rPr lang="en-US" sz="4000" b="1" dirty="0" smtClean="0"/>
              <a:t>Fall 2010 through Mar 2016</a:t>
            </a:r>
            <a:endParaRPr lang="en-US" sz="4000" b="1" dirty="0"/>
          </a:p>
        </p:txBody>
      </p:sp>
      <p:sp>
        <p:nvSpPr>
          <p:cNvPr id="3" name="Subtitle 2"/>
          <p:cNvSpPr>
            <a:spLocks noGrp="1"/>
          </p:cNvSpPr>
          <p:nvPr>
            <p:ph type="subTitle" idx="1"/>
          </p:nvPr>
        </p:nvSpPr>
        <p:spPr>
          <a:xfrm>
            <a:off x="1109931" y="2316702"/>
            <a:ext cx="9144000" cy="4075472"/>
          </a:xfrm>
        </p:spPr>
        <p:txBody>
          <a:bodyPr>
            <a:normAutofit/>
          </a:bodyPr>
          <a:lstStyle/>
          <a:p>
            <a:pPr marL="342900" indent="-342900" algn="l">
              <a:buFont typeface="Arial" panose="020B0604020202020204" pitchFamily="34" charset="0"/>
              <a:buChar char="•"/>
            </a:pPr>
            <a:endParaRPr lang="en-US" sz="3200" dirty="0" smtClean="0"/>
          </a:p>
        </p:txBody>
      </p:sp>
      <p:graphicFrame>
        <p:nvGraphicFramePr>
          <p:cNvPr id="6" name="Chart 5"/>
          <p:cNvGraphicFramePr>
            <a:graphicFrameLocks/>
          </p:cNvGraphicFramePr>
          <p:nvPr>
            <p:extLst>
              <p:ext uri="{D42A27DB-BD31-4B8C-83A1-F6EECF244321}">
                <p14:modId xmlns:p14="http://schemas.microsoft.com/office/powerpoint/2010/main" val="1362236432"/>
              </p:ext>
            </p:extLst>
          </p:nvPr>
        </p:nvGraphicFramePr>
        <p:xfrm>
          <a:off x="-176644" y="581892"/>
          <a:ext cx="12250880" cy="585661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9531818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4"/>
            <a:ext cx="9144000" cy="559788"/>
          </a:xfrm>
        </p:spPr>
        <p:txBody>
          <a:bodyPr>
            <a:noAutofit/>
          </a:bodyPr>
          <a:lstStyle/>
          <a:p>
            <a:endParaRPr lang="en-US" sz="4000" b="1" dirty="0"/>
          </a:p>
        </p:txBody>
      </p:sp>
      <p:sp>
        <p:nvSpPr>
          <p:cNvPr id="3" name="Subtitle 2"/>
          <p:cNvSpPr>
            <a:spLocks noGrp="1"/>
          </p:cNvSpPr>
          <p:nvPr>
            <p:ph type="subTitle" idx="1"/>
          </p:nvPr>
        </p:nvSpPr>
        <p:spPr>
          <a:xfrm>
            <a:off x="1109931" y="2316702"/>
            <a:ext cx="9144000" cy="4075472"/>
          </a:xfrm>
        </p:spPr>
        <p:txBody>
          <a:bodyPr>
            <a:normAutofit/>
          </a:bodyPr>
          <a:lstStyle/>
          <a:p>
            <a:pPr marL="342900" indent="-342900" algn="l">
              <a:buFont typeface="Arial" panose="020B0604020202020204" pitchFamily="34" charset="0"/>
              <a:buChar char="•"/>
            </a:pPr>
            <a:endParaRPr lang="en-US" sz="3200" dirty="0" smtClean="0"/>
          </a:p>
        </p:txBody>
      </p:sp>
      <p:graphicFrame>
        <p:nvGraphicFramePr>
          <p:cNvPr id="6" name="Chart 5"/>
          <p:cNvGraphicFramePr>
            <a:graphicFrameLocks/>
          </p:cNvGraphicFramePr>
          <p:nvPr>
            <p:extLst>
              <p:ext uri="{D42A27DB-BD31-4B8C-83A1-F6EECF244321}">
                <p14:modId xmlns:p14="http://schemas.microsoft.com/office/powerpoint/2010/main" val="1553671037"/>
              </p:ext>
            </p:extLst>
          </p:nvPr>
        </p:nvGraphicFramePr>
        <p:xfrm>
          <a:off x="218209" y="130059"/>
          <a:ext cx="12313920" cy="649071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7062363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393237597"/>
              </p:ext>
            </p:extLst>
          </p:nvPr>
        </p:nvGraphicFramePr>
        <p:xfrm>
          <a:off x="2542032" y="82296"/>
          <a:ext cx="6464808" cy="6245352"/>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8951976" y="2640616"/>
            <a:ext cx="3304032" cy="1477328"/>
          </a:xfrm>
          <a:prstGeom prst="rect">
            <a:avLst/>
          </a:prstGeom>
          <a:noFill/>
        </p:spPr>
        <p:txBody>
          <a:bodyPr wrap="square" rtlCol="0">
            <a:spAutoFit/>
          </a:bodyPr>
          <a:lstStyle/>
          <a:p>
            <a:pPr algn="ctr"/>
            <a:r>
              <a:rPr lang="en-US" dirty="0">
                <a:ea typeface="Calibri"/>
                <a:cs typeface="Times New Roman"/>
              </a:rPr>
              <a:t>84 grantees and contractors </a:t>
            </a:r>
            <a:r>
              <a:rPr lang="en-US" b="1" dirty="0">
                <a:ea typeface="Calibri"/>
                <a:cs typeface="Times New Roman"/>
              </a:rPr>
              <a:t>+</a:t>
            </a:r>
            <a:r>
              <a:rPr lang="en-US" dirty="0">
                <a:ea typeface="Calibri"/>
                <a:cs typeface="Times New Roman"/>
              </a:rPr>
              <a:t> 282 grants and contracts </a:t>
            </a:r>
            <a:r>
              <a:rPr lang="en-US" b="1" dirty="0">
                <a:ea typeface="Calibri"/>
                <a:cs typeface="Times New Roman"/>
              </a:rPr>
              <a:t>=</a:t>
            </a:r>
            <a:r>
              <a:rPr lang="en-US" dirty="0">
                <a:ea typeface="Calibri"/>
                <a:cs typeface="Times New Roman"/>
              </a:rPr>
              <a:t> a total of $23,276,795</a:t>
            </a:r>
            <a:endParaRPr lang="en-US" sz="1200" dirty="0">
              <a:ea typeface="Calibri"/>
              <a:cs typeface="Times New Roman"/>
            </a:endParaRPr>
          </a:p>
          <a:p>
            <a:pPr algn="ctr"/>
            <a:r>
              <a:rPr lang="en-US" dirty="0">
                <a:ea typeface="Calibri"/>
                <a:cs typeface="Times New Roman"/>
              </a:rPr>
              <a:t>for the first 5 years of the Sacramento BHC</a:t>
            </a:r>
            <a:endParaRPr lang="en-US" sz="1200" dirty="0">
              <a:ea typeface="Calibri"/>
              <a:cs typeface="Times New Roman"/>
            </a:endParaRPr>
          </a:p>
        </p:txBody>
      </p:sp>
      <p:pic>
        <p:nvPicPr>
          <p:cNvPr id="4" name="Picture 3" descr="The Hub Logo 2010BLANK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32947" y="5342784"/>
            <a:ext cx="1859053" cy="1515216"/>
          </a:xfrm>
          <a:prstGeom prst="rect">
            <a:avLst/>
          </a:prstGeom>
        </p:spPr>
      </p:pic>
    </p:spTree>
    <p:extLst>
      <p:ext uri="{BB962C8B-B14F-4D97-AF65-F5344CB8AC3E}">
        <p14:creationId xmlns:p14="http://schemas.microsoft.com/office/powerpoint/2010/main" val="3119750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0400" y="959804"/>
            <a:ext cx="9144000" cy="559788"/>
          </a:xfrm>
        </p:spPr>
        <p:txBody>
          <a:bodyPr>
            <a:noAutofit/>
          </a:bodyPr>
          <a:lstStyle/>
          <a:p>
            <a:pPr algn="ctr"/>
            <a:r>
              <a:rPr lang="en-US" sz="4000" b="1" dirty="0" smtClean="0"/>
              <a:t>Examples of Hub and </a:t>
            </a:r>
            <a:br>
              <a:rPr lang="en-US" sz="4000" b="1" dirty="0" smtClean="0"/>
            </a:br>
            <a:r>
              <a:rPr lang="en-US" sz="4000" b="1" dirty="0" smtClean="0"/>
              <a:t>Coalition Facilitation and Support</a:t>
            </a:r>
            <a:endParaRPr lang="en-US" sz="4000" b="1" dirty="0"/>
          </a:p>
        </p:txBody>
      </p:sp>
      <p:sp>
        <p:nvSpPr>
          <p:cNvPr id="3" name="Subtitle 2"/>
          <p:cNvSpPr>
            <a:spLocks noGrp="1"/>
          </p:cNvSpPr>
          <p:nvPr>
            <p:ph type="subTitle" idx="1"/>
          </p:nvPr>
        </p:nvSpPr>
        <p:spPr>
          <a:xfrm>
            <a:off x="1109931" y="1880558"/>
            <a:ext cx="9144000" cy="4511616"/>
          </a:xfrm>
        </p:spPr>
        <p:txBody>
          <a:bodyPr>
            <a:normAutofit fontScale="92500" lnSpcReduction="20000"/>
          </a:bodyPr>
          <a:lstStyle/>
          <a:p>
            <a:pPr marL="342900" indent="-342900" algn="l">
              <a:buFont typeface="Arial" panose="020B0604020202020204" pitchFamily="34" charset="0"/>
              <a:buChar char="•"/>
            </a:pPr>
            <a:r>
              <a:rPr lang="en-US" sz="3200" dirty="0" smtClean="0"/>
              <a:t>Hub</a:t>
            </a:r>
          </a:p>
          <a:p>
            <a:pPr marL="342900" indent="-342900" algn="l">
              <a:buFont typeface="Arial" panose="020B0604020202020204" pitchFamily="34" charset="0"/>
              <a:buChar char="•"/>
            </a:pPr>
            <a:r>
              <a:rPr lang="en-US" sz="3200" dirty="0" smtClean="0"/>
              <a:t>Evaluation</a:t>
            </a:r>
          </a:p>
          <a:p>
            <a:pPr marL="342900" indent="-342900" algn="l">
              <a:buFont typeface="Arial" panose="020B0604020202020204" pitchFamily="34" charset="0"/>
              <a:buChar char="•"/>
            </a:pPr>
            <a:r>
              <a:rPr lang="en-US" sz="3200" dirty="0" smtClean="0"/>
              <a:t>Food Systems Collaborative</a:t>
            </a:r>
          </a:p>
          <a:p>
            <a:pPr marL="342900" indent="-342900" algn="l">
              <a:buFont typeface="Arial" panose="020B0604020202020204" pitchFamily="34" charset="0"/>
              <a:buChar char="•"/>
            </a:pPr>
            <a:r>
              <a:rPr lang="en-US" sz="3200" dirty="0" smtClean="0"/>
              <a:t>Sacramento Region Women’s Health Coalition</a:t>
            </a:r>
          </a:p>
          <a:p>
            <a:pPr marL="342900" indent="-342900" algn="l">
              <a:buFont typeface="Arial" panose="020B0604020202020204" pitchFamily="34" charset="0"/>
              <a:buChar char="•"/>
            </a:pPr>
            <a:r>
              <a:rPr lang="en-US" sz="3200" dirty="0" smtClean="0"/>
              <a:t>Facilitation of Action Teams</a:t>
            </a:r>
          </a:p>
          <a:p>
            <a:pPr marL="342900" indent="-342900" algn="l">
              <a:buFont typeface="Arial" panose="020B0604020202020204" pitchFamily="34" charset="0"/>
              <a:buChar char="•"/>
            </a:pPr>
            <a:r>
              <a:rPr lang="en-US" sz="3200" dirty="0" smtClean="0"/>
              <a:t>Sacramento Urban Ag Coalition</a:t>
            </a:r>
          </a:p>
          <a:p>
            <a:pPr marL="342900" indent="-342900" algn="l">
              <a:buFont typeface="Arial" panose="020B0604020202020204" pitchFamily="34" charset="0"/>
              <a:buChar char="•"/>
            </a:pPr>
            <a:r>
              <a:rPr lang="en-US" sz="3200" dirty="0" smtClean="0"/>
              <a:t>Legal Assistance</a:t>
            </a:r>
          </a:p>
          <a:p>
            <a:pPr marL="342900" indent="-342900" algn="l">
              <a:buFont typeface="Arial" panose="020B0604020202020204" pitchFamily="34" charset="0"/>
              <a:buChar char="•"/>
            </a:pPr>
            <a:r>
              <a:rPr lang="en-US" sz="3200" dirty="0" smtClean="0"/>
              <a:t>Capacity Building for Nonprofits </a:t>
            </a:r>
          </a:p>
          <a:p>
            <a:pPr marL="342900" indent="-342900" algn="l">
              <a:buFont typeface="Arial" panose="020B0604020202020204" pitchFamily="34" charset="0"/>
              <a:buChar char="•"/>
            </a:pPr>
            <a:r>
              <a:rPr lang="en-US" sz="3200" dirty="0" smtClean="0"/>
              <a:t>Trainings</a:t>
            </a:r>
          </a:p>
          <a:p>
            <a:pPr marL="342900" indent="-342900" algn="l">
              <a:buFont typeface="Arial" panose="020B0604020202020204" pitchFamily="34" charset="0"/>
              <a:buChar char="•"/>
            </a:pPr>
            <a:r>
              <a:rPr lang="en-US" sz="3200" dirty="0" smtClean="0"/>
              <a:t>Coalition on Regional Equity</a:t>
            </a:r>
          </a:p>
        </p:txBody>
      </p:sp>
      <p:pic>
        <p:nvPicPr>
          <p:cNvPr id="4" name="Picture 3" descr="The Hub Logo 2010BLANK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3336" y="5057835"/>
            <a:ext cx="2208664" cy="1800165"/>
          </a:xfrm>
          <a:prstGeom prst="rect">
            <a:avLst/>
          </a:prstGeom>
        </p:spPr>
      </p:pic>
    </p:spTree>
    <p:extLst>
      <p:ext uri="{BB962C8B-B14F-4D97-AF65-F5344CB8AC3E}">
        <p14:creationId xmlns:p14="http://schemas.microsoft.com/office/powerpoint/2010/main" val="12015073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6880" y="1061404"/>
            <a:ext cx="9144000" cy="559788"/>
          </a:xfrm>
        </p:spPr>
        <p:txBody>
          <a:bodyPr>
            <a:noAutofit/>
          </a:bodyPr>
          <a:lstStyle/>
          <a:p>
            <a:r>
              <a:rPr lang="en-US" sz="4000" b="1" dirty="0" smtClean="0"/>
              <a:t>School District Policies Implemented</a:t>
            </a:r>
            <a:endParaRPr lang="en-US" sz="4000" b="1" dirty="0"/>
          </a:p>
        </p:txBody>
      </p:sp>
      <p:sp>
        <p:nvSpPr>
          <p:cNvPr id="3" name="Subtitle 2"/>
          <p:cNvSpPr>
            <a:spLocks noGrp="1"/>
          </p:cNvSpPr>
          <p:nvPr>
            <p:ph type="subTitle" idx="1"/>
          </p:nvPr>
        </p:nvSpPr>
        <p:spPr>
          <a:xfrm>
            <a:off x="1109931" y="2316702"/>
            <a:ext cx="9144000" cy="4075472"/>
          </a:xfrm>
        </p:spPr>
        <p:txBody>
          <a:bodyPr>
            <a:normAutofit fontScale="92500" lnSpcReduction="20000"/>
          </a:bodyPr>
          <a:lstStyle/>
          <a:p>
            <a:pPr lvl="0" algn="l"/>
            <a:r>
              <a:rPr lang="en-US" sz="3200" dirty="0"/>
              <a:t>2011: SCUSD adopts an anti-bullying policy.</a:t>
            </a:r>
            <a:br>
              <a:rPr lang="en-US" sz="3200" dirty="0"/>
            </a:br>
            <a:endParaRPr lang="en-US" sz="3200" dirty="0"/>
          </a:p>
          <a:p>
            <a:pPr lvl="0" algn="l"/>
            <a:r>
              <a:rPr lang="en-US" sz="3200" dirty="0"/>
              <a:t>2013: SCUSD adopts a policy that clarifies guidelines and protects transgender and gender variant students.</a:t>
            </a:r>
            <a:br>
              <a:rPr lang="en-US" sz="3200" dirty="0"/>
            </a:br>
            <a:endParaRPr lang="en-US" sz="3200" dirty="0"/>
          </a:p>
          <a:p>
            <a:pPr lvl="0" algn="l"/>
            <a:r>
              <a:rPr lang="en-US" sz="3200" dirty="0"/>
              <a:t>2014: SCUSD adopts positive school climate and school discipline policies to reduce suspensions and expulsions.</a:t>
            </a:r>
            <a:br>
              <a:rPr lang="en-US" sz="3200" dirty="0"/>
            </a:br>
            <a:endParaRPr lang="en-US" sz="3200" dirty="0"/>
          </a:p>
          <a:p>
            <a:pPr marL="342900" indent="-342900" algn="l">
              <a:buFont typeface="Arial" panose="020B0604020202020204" pitchFamily="34" charset="0"/>
              <a:buChar char="•"/>
            </a:pPr>
            <a:endParaRPr lang="en-US" sz="3200" dirty="0" smtClean="0"/>
          </a:p>
        </p:txBody>
      </p:sp>
      <p:pic>
        <p:nvPicPr>
          <p:cNvPr id="4" name="Picture 3" descr="The Hub Logo 2010BLANK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8307" y="5469410"/>
            <a:ext cx="1703693" cy="1388590"/>
          </a:xfrm>
          <a:prstGeom prst="rect">
            <a:avLst/>
          </a:prstGeom>
        </p:spPr>
      </p:pic>
    </p:spTree>
    <p:extLst>
      <p:ext uri="{BB962C8B-B14F-4D97-AF65-F5344CB8AC3E}">
        <p14:creationId xmlns:p14="http://schemas.microsoft.com/office/powerpoint/2010/main" val="395369721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4688" y="621792"/>
            <a:ext cx="9144000" cy="673264"/>
          </a:xfrm>
        </p:spPr>
        <p:txBody>
          <a:bodyPr>
            <a:noAutofit/>
          </a:bodyPr>
          <a:lstStyle/>
          <a:p>
            <a:r>
              <a:rPr lang="en-US" sz="4000" b="1" dirty="0" smtClean="0"/>
              <a:t>School District System and  Practice Changes</a:t>
            </a:r>
            <a:endParaRPr lang="en-US" sz="4000" b="1" dirty="0"/>
          </a:p>
        </p:txBody>
      </p:sp>
      <p:sp>
        <p:nvSpPr>
          <p:cNvPr id="3" name="Subtitle 2"/>
          <p:cNvSpPr>
            <a:spLocks noGrp="1"/>
          </p:cNvSpPr>
          <p:nvPr>
            <p:ph type="subTitle" idx="1"/>
          </p:nvPr>
        </p:nvSpPr>
        <p:spPr>
          <a:xfrm>
            <a:off x="386080" y="1778000"/>
            <a:ext cx="11094720" cy="4947920"/>
          </a:xfrm>
        </p:spPr>
        <p:txBody>
          <a:bodyPr>
            <a:normAutofit lnSpcReduction="10000"/>
          </a:bodyPr>
          <a:lstStyle/>
          <a:p>
            <a:pPr lvl="0" algn="l"/>
            <a:r>
              <a:rPr lang="en-US" sz="3200" dirty="0"/>
              <a:t>2010: SCUSD establishes the Healthy Foods Task Force.</a:t>
            </a:r>
            <a:br>
              <a:rPr lang="en-US" sz="3200" dirty="0"/>
            </a:br>
            <a:endParaRPr lang="en-US" sz="3200" dirty="0"/>
          </a:p>
          <a:p>
            <a:pPr lvl="0" algn="l"/>
            <a:r>
              <a:rPr lang="en-US" sz="3200" dirty="0"/>
              <a:t>2011: SCUSD establishes the Connect Center, a centralized resource center for health and mental health services.</a:t>
            </a:r>
            <a:br>
              <a:rPr lang="en-US" sz="3200" dirty="0"/>
            </a:br>
            <a:endParaRPr lang="en-US" sz="3200" dirty="0"/>
          </a:p>
          <a:p>
            <a:pPr lvl="0" algn="l"/>
            <a:r>
              <a:rPr lang="en-US" sz="3200" dirty="0"/>
              <a:t>2012: SCUSD launches their Men's Leadership Academy (MLA-target is boys at risk of not graduating) and is now at several high and middle schools.</a:t>
            </a:r>
            <a:br>
              <a:rPr lang="en-US" sz="3200" dirty="0"/>
            </a:br>
            <a:endParaRPr lang="en-US" sz="3200" dirty="0"/>
          </a:p>
          <a:p>
            <a:pPr marL="342900" indent="-342900" algn="l">
              <a:buFont typeface="Arial" panose="020B0604020202020204" pitchFamily="34" charset="0"/>
              <a:buChar char="•"/>
            </a:pPr>
            <a:endParaRPr lang="en-US" sz="3200" dirty="0" smtClean="0"/>
          </a:p>
        </p:txBody>
      </p:sp>
      <p:pic>
        <p:nvPicPr>
          <p:cNvPr id="4" name="Picture 3" descr="The Hub Logo 2010BLANK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08370" y="5507818"/>
            <a:ext cx="1483629" cy="1209227"/>
          </a:xfrm>
          <a:prstGeom prst="rect">
            <a:avLst/>
          </a:prstGeom>
        </p:spPr>
      </p:pic>
    </p:spTree>
    <p:extLst>
      <p:ext uri="{BB962C8B-B14F-4D97-AF65-F5344CB8AC3E}">
        <p14:creationId xmlns:p14="http://schemas.microsoft.com/office/powerpoint/2010/main" val="218639921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5364" y="712224"/>
            <a:ext cx="8716818" cy="559788"/>
          </a:xfrm>
        </p:spPr>
        <p:txBody>
          <a:bodyPr>
            <a:noAutofit/>
          </a:bodyPr>
          <a:lstStyle/>
          <a:p>
            <a:pPr algn="ctr"/>
            <a:r>
              <a:rPr lang="en-US" sz="4000" b="1" dirty="0" smtClean="0"/>
              <a:t>School District System and Practice Changes</a:t>
            </a:r>
            <a:endParaRPr lang="en-US" sz="4000" b="1" dirty="0"/>
          </a:p>
        </p:txBody>
      </p:sp>
      <p:sp>
        <p:nvSpPr>
          <p:cNvPr id="3" name="Subtitle 2"/>
          <p:cNvSpPr>
            <a:spLocks noGrp="1"/>
          </p:cNvSpPr>
          <p:nvPr>
            <p:ph type="subTitle" idx="1"/>
          </p:nvPr>
        </p:nvSpPr>
        <p:spPr>
          <a:xfrm>
            <a:off x="449580" y="1497446"/>
            <a:ext cx="10759440" cy="4947920"/>
          </a:xfrm>
        </p:spPr>
        <p:txBody>
          <a:bodyPr>
            <a:normAutofit/>
          </a:bodyPr>
          <a:lstStyle/>
          <a:p>
            <a:pPr lvl="0" algn="l"/>
            <a:r>
              <a:rPr lang="en-US" sz="3200" dirty="0" smtClean="0"/>
              <a:t>2014</a:t>
            </a:r>
            <a:r>
              <a:rPr lang="en-US" sz="3200" dirty="0"/>
              <a:t>: SCUSD establishes the Chronic Absenteeism Learning Collaborative.</a:t>
            </a:r>
            <a:br>
              <a:rPr lang="en-US" sz="3200" dirty="0"/>
            </a:br>
            <a:endParaRPr lang="en-US" sz="3200" dirty="0"/>
          </a:p>
          <a:p>
            <a:pPr lvl="0" algn="l"/>
            <a:r>
              <a:rPr lang="en-US" sz="3200" dirty="0"/>
              <a:t>2015: SCUSD establishes its 1st school based health center in the Sacramento region at Hiram Johnson High School.      </a:t>
            </a:r>
          </a:p>
          <a:p>
            <a:pPr algn="l"/>
            <a:r>
              <a:rPr lang="en-US" sz="3200" dirty="0"/>
              <a:t> </a:t>
            </a:r>
          </a:p>
          <a:p>
            <a:pPr lvl="0" algn="l"/>
            <a:r>
              <a:rPr lang="en-US" sz="3200" dirty="0"/>
              <a:t>2015: SCUSD creates a new position for Assistant Superintendent of Equity and Access.</a:t>
            </a:r>
          </a:p>
          <a:p>
            <a:pPr marL="342900" indent="-342900" algn="l">
              <a:buFont typeface="Arial" panose="020B0604020202020204" pitchFamily="34" charset="0"/>
              <a:buChar char="•"/>
            </a:pPr>
            <a:endParaRPr lang="en-US" sz="3200" dirty="0" smtClean="0"/>
          </a:p>
        </p:txBody>
      </p:sp>
      <p:pic>
        <p:nvPicPr>
          <p:cNvPr id="4" name="Picture 3" descr="The Hub Logo 2010BLANK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59566" y="5364480"/>
            <a:ext cx="1832434" cy="1493520"/>
          </a:xfrm>
          <a:prstGeom prst="rect">
            <a:avLst/>
          </a:prstGeom>
        </p:spPr>
      </p:pic>
    </p:spTree>
    <p:extLst>
      <p:ext uri="{BB962C8B-B14F-4D97-AF65-F5344CB8AC3E}">
        <p14:creationId xmlns:p14="http://schemas.microsoft.com/office/powerpoint/2010/main" val="373556209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1300" y="461271"/>
            <a:ext cx="9144000" cy="559788"/>
          </a:xfrm>
        </p:spPr>
        <p:txBody>
          <a:bodyPr>
            <a:noAutofit/>
          </a:bodyPr>
          <a:lstStyle/>
          <a:p>
            <a:r>
              <a:rPr lang="en-US" sz="4000" b="1" dirty="0" smtClean="0"/>
              <a:t>City and County Policies Passed</a:t>
            </a:r>
            <a:endParaRPr lang="en-US" sz="4000" b="1" dirty="0"/>
          </a:p>
        </p:txBody>
      </p:sp>
      <p:sp>
        <p:nvSpPr>
          <p:cNvPr id="3" name="Subtitle 2"/>
          <p:cNvSpPr>
            <a:spLocks noGrp="1"/>
          </p:cNvSpPr>
          <p:nvPr>
            <p:ph type="subTitle" idx="1"/>
          </p:nvPr>
        </p:nvSpPr>
        <p:spPr>
          <a:xfrm>
            <a:off x="802640" y="1320800"/>
            <a:ext cx="10932160" cy="5394960"/>
          </a:xfrm>
        </p:spPr>
        <p:txBody>
          <a:bodyPr>
            <a:normAutofit fontScale="92500" lnSpcReduction="20000"/>
          </a:bodyPr>
          <a:lstStyle/>
          <a:p>
            <a:pPr lvl="0" algn="l"/>
            <a:r>
              <a:rPr lang="en-US" sz="3200" dirty="0" smtClean="0"/>
              <a:t>2011</a:t>
            </a:r>
            <a:r>
              <a:rPr lang="en-US" sz="3200" dirty="0"/>
              <a:t>: City Council adopts an ordinance that would allow community gardens on private vacant lots.</a:t>
            </a:r>
          </a:p>
          <a:p>
            <a:pPr algn="l"/>
            <a:r>
              <a:rPr lang="en-US" sz="3200" dirty="0"/>
              <a:t> </a:t>
            </a:r>
          </a:p>
          <a:p>
            <a:pPr lvl="0" algn="l"/>
            <a:r>
              <a:rPr lang="en-US" sz="3200" dirty="0"/>
              <a:t>2013: Sacramento establishes the Neighborhood Livability Initiative to improve public and private property in unincorporated parts of the County. The County includes 3 additional code enforcement officers in their budget to staff this program.</a:t>
            </a:r>
          </a:p>
          <a:p>
            <a:pPr algn="l"/>
            <a:r>
              <a:rPr lang="en-US" sz="3200" dirty="0"/>
              <a:t> </a:t>
            </a:r>
          </a:p>
          <a:p>
            <a:pPr lvl="0" algn="l"/>
            <a:r>
              <a:rPr lang="en-US" sz="3200" dirty="0"/>
              <a:t>2015:  City council adopts an urban agriculture ordinance that would allow the on-site sale of produce on urban farms at home and from community gardens.</a:t>
            </a:r>
            <a:br>
              <a:rPr lang="en-US" sz="3200" dirty="0"/>
            </a:br>
            <a:endParaRPr lang="en-US" sz="3200" dirty="0"/>
          </a:p>
        </p:txBody>
      </p:sp>
      <p:pic>
        <p:nvPicPr>
          <p:cNvPr id="4" name="Picture 3" descr="The Hub Logo 2010BLANK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73309" y="5599616"/>
            <a:ext cx="1352229" cy="1102130"/>
          </a:xfrm>
          <a:prstGeom prst="rect">
            <a:avLst/>
          </a:prstGeom>
        </p:spPr>
      </p:pic>
    </p:spTree>
    <p:extLst>
      <p:ext uri="{BB962C8B-B14F-4D97-AF65-F5344CB8AC3E}">
        <p14:creationId xmlns:p14="http://schemas.microsoft.com/office/powerpoint/2010/main" val="1388506645"/>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Breeze.thmx</Template>
  <TotalTime>142</TotalTime>
  <Words>527</Words>
  <Application>Microsoft Macintosh PowerPoint</Application>
  <PresentationFormat>Custom</PresentationFormat>
  <Paragraphs>140</Paragraphs>
  <Slides>14</Slides>
  <Notes>12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Breeze</vt:lpstr>
      <vt:lpstr>Analysis of Sac BHC Grants from  Fall 2010 through March 2016</vt:lpstr>
      <vt:lpstr>Analysis of Sac BHC Grants from  Fall 2010 through Mar 2016</vt:lpstr>
      <vt:lpstr>PowerPoint Presentation</vt:lpstr>
      <vt:lpstr>PowerPoint Presentation</vt:lpstr>
      <vt:lpstr>Examples of Hub and  Coalition Facilitation and Support</vt:lpstr>
      <vt:lpstr>School District Policies Implemented</vt:lpstr>
      <vt:lpstr>School District System and  Practice Changes</vt:lpstr>
      <vt:lpstr>School District System and Practice Changes</vt:lpstr>
      <vt:lpstr>City and County Policies Passed</vt:lpstr>
      <vt:lpstr>City and County Policies Passed</vt:lpstr>
      <vt:lpstr> Health 4 All County  Policy Passed and Being Implemented</vt:lpstr>
      <vt:lpstr>Current Policy Work in Schools</vt:lpstr>
      <vt:lpstr>Current Policy Work at the County</vt:lpstr>
      <vt:lpstr>Current Policy Work at the City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Analysis of Sac BHC Grants from  2010 through Mar 2016</dc:title>
  <dc:creator>Christine Tien</dc:creator>
  <cp:lastModifiedBy>Alberto Mercado</cp:lastModifiedBy>
  <cp:revision>34</cp:revision>
  <dcterms:created xsi:type="dcterms:W3CDTF">2016-01-28T20:51:26Z</dcterms:created>
  <dcterms:modified xsi:type="dcterms:W3CDTF">2016-02-02T17:55:20Z</dcterms:modified>
</cp:coreProperties>
</file>